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Covered By Your Grac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overedByYourGrac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2ff5ef0b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2ff5ef0b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2ff5ef0b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2ff5ef0b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2f745825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2f745825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2ff5ef0b7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2ff5ef0b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2ff5ef0b7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2ff5ef0b7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2ff5ef0b7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2ff5ef0b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2ff5ef0b7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2ff5ef0b7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2ff5ef0b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2ff5ef0b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2ff5ef0b7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2ff5ef0b7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2ff5ef0b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2ff5ef0b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2f745825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2f745825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2ff5ef0b7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2ff5ef0b7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2ff5ef0b7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2ff5ef0b7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2ff5ef0b7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2ff5ef0b7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2ff5ef0b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2ff5ef0b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2f74582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2f74582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2f745825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2f745825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2f745825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2f745825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2f745825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2f745825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2f745825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2f745825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2f745825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2f745825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www.metoffice.gov.uk/pub/data/weather/uk/climate/stationdata/heathrowdata.txt" TargetMode="External"/><Relationship Id="rId4" Type="http://schemas.openxmlformats.org/officeDocument/2006/relationships/hyperlink" Target="https://www.metoffice.gov.uk/research/climate/maps-and-data/historic-station-data" TargetMode="External"/><Relationship Id="rId5" Type="http://schemas.openxmlformats.org/officeDocument/2006/relationships/hyperlink" Target="https://www.weather.gov/wrh/Climate?wfo=ok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tour-pedia.org/about/datasets.html" TargetMode="External"/><Relationship Id="rId4" Type="http://schemas.openxmlformats.org/officeDocument/2006/relationships/hyperlink" Target="https://catalog.data.gov/dataset/new-york-city-museums" TargetMode="External"/><Relationship Id="rId5" Type="http://schemas.openxmlformats.org/officeDocument/2006/relationships/hyperlink" Target="https://catalog.data.gov/dataset/new-york-city-art-galleries" TargetMode="External"/><Relationship Id="rId6" Type="http://schemas.openxmlformats.org/officeDocument/2006/relationships/hyperlink" Target="https://catalog.data.gov/dataset/new-york-city-water-trail-kayak-and-canoe-launch-sites" TargetMode="External"/><Relationship Id="rId7" Type="http://schemas.openxmlformats.org/officeDocument/2006/relationships/hyperlink" Target="https://catalog.data.gov/dataset/directory-of-temporary-public-art" TargetMode="External"/><Relationship Id="rId8" Type="http://schemas.openxmlformats.org/officeDocument/2006/relationships/hyperlink" Target="https://catalog.data.gov/dataset/nyc-parks-monument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www.yelp.com/developers/documentation/v3/business_searc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42.png"/><Relationship Id="rId5" Type="http://schemas.openxmlformats.org/officeDocument/2006/relationships/image" Target="../media/image1.jp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www.etsy.com/listing/809496152/london-icon-watercolor-illustration" TargetMode="External"/><Relationship Id="rId4" Type="http://schemas.openxmlformats.org/officeDocument/2006/relationships/image" Target="../media/image37.jpg"/><Relationship Id="rId5"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36.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44.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jpg"/><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17.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4.png"/><Relationship Id="rId9" Type="http://schemas.openxmlformats.org/officeDocument/2006/relationships/image" Target="../media/image21.png"/><Relationship Id="rId5" Type="http://schemas.openxmlformats.org/officeDocument/2006/relationships/image" Target="../media/image15.jpg"/><Relationship Id="rId6" Type="http://schemas.openxmlformats.org/officeDocument/2006/relationships/image" Target="../media/image13.png"/><Relationship Id="rId7" Type="http://schemas.openxmlformats.org/officeDocument/2006/relationships/image" Target="../media/image20.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 Big City Adventure Awaits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Montserrat"/>
                <a:ea typeface="Montserrat"/>
                <a:cs typeface="Montserrat"/>
                <a:sym typeface="Montserrat"/>
              </a:rPr>
              <a:t>Laura Clark, Christine Mitchell, Josh Stephens</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idx="4294967295" type="ctrTitle"/>
          </p:nvPr>
        </p:nvSpPr>
        <p:spPr>
          <a:xfrm>
            <a:off x="311700" y="1131150"/>
            <a:ext cx="8520600" cy="2523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rPr lang="en" sz="5000">
                <a:solidFill>
                  <a:srgbClr val="980000"/>
                </a:solidFill>
                <a:highlight>
                  <a:schemeClr val="lt1"/>
                </a:highlight>
                <a:latin typeface="Montserrat"/>
                <a:ea typeface="Montserrat"/>
                <a:cs typeface="Montserrat"/>
                <a:sym typeface="Montserrat"/>
              </a:rPr>
              <a:t>Behind the Scenes</a:t>
            </a:r>
            <a:endParaRPr sz="1650">
              <a:solidFill>
                <a:srgbClr val="980000"/>
              </a:solidFill>
              <a:highlight>
                <a:schemeClr val="lt1"/>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6432075" y="2763400"/>
            <a:ext cx="2533975" cy="2251248"/>
          </a:xfrm>
          <a:prstGeom prst="rect">
            <a:avLst/>
          </a:prstGeom>
          <a:noFill/>
          <a:ln>
            <a:noFill/>
          </a:ln>
        </p:spPr>
      </p:pic>
      <p:sp>
        <p:nvSpPr>
          <p:cNvPr id="143" name="Google Shape;143;p23"/>
          <p:cNvSpPr txBox="1"/>
          <p:nvPr>
            <p:ph type="ctrTitle"/>
          </p:nvPr>
        </p:nvSpPr>
        <p:spPr>
          <a:xfrm>
            <a:off x="311700" y="805350"/>
            <a:ext cx="8697600" cy="28275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3077">
                <a:solidFill>
                  <a:srgbClr val="980000"/>
                </a:solidFill>
                <a:highlight>
                  <a:schemeClr val="lt1"/>
                </a:highlight>
                <a:latin typeface="Montserrat"/>
                <a:ea typeface="Montserrat"/>
                <a:cs typeface="Montserrat"/>
                <a:sym typeface="Montserrat"/>
              </a:rPr>
              <a:t>Why This Topic?</a:t>
            </a:r>
            <a:endParaRPr sz="3577">
              <a:solidFill>
                <a:srgbClr val="24292F"/>
              </a:solidFill>
              <a:highlight>
                <a:schemeClr val="lt1"/>
              </a:highlight>
              <a:latin typeface="Montserrat"/>
              <a:ea typeface="Montserrat"/>
              <a:cs typeface="Montserrat"/>
              <a:sym typeface="Montserrat"/>
            </a:endParaRPr>
          </a:p>
          <a:p>
            <a:pPr indent="0" lvl="0" marL="0" rtl="0" algn="ctr">
              <a:lnSpc>
                <a:spcPct val="115000"/>
              </a:lnSpc>
              <a:spcBef>
                <a:spcPts val="1200"/>
              </a:spcBef>
              <a:spcAft>
                <a:spcPts val="1200"/>
              </a:spcAft>
              <a:buNone/>
            </a:pPr>
            <a:r>
              <a:rPr lang="en" sz="2688">
                <a:solidFill>
                  <a:srgbClr val="24292F"/>
                </a:solidFill>
                <a:highlight>
                  <a:schemeClr val="lt1"/>
                </a:highlight>
                <a:latin typeface="Montserrat"/>
                <a:ea typeface="Montserrat"/>
                <a:cs typeface="Montserrat"/>
                <a:sym typeface="Montserrat"/>
              </a:rPr>
              <a:t>Our team was interested in creating a fun and adventurous project utilizing tools and skills that we learned throughout the course. We all enjoyed working with maps. So, we thought how fun it would be to plan a trip to select cities by creating an interactive layered map to help the user explore a big city.  </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nvSpPr>
        <p:spPr>
          <a:xfrm>
            <a:off x="1050750" y="120350"/>
            <a:ext cx="7509000" cy="686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988">
                <a:solidFill>
                  <a:srgbClr val="980000"/>
                </a:solidFill>
                <a:highlight>
                  <a:srgbClr val="FFFFFF"/>
                </a:highlight>
                <a:latin typeface="Montserrat"/>
                <a:ea typeface="Montserrat"/>
                <a:cs typeface="Montserrat"/>
                <a:sym typeface="Montserrat"/>
              </a:rPr>
              <a:t>Toolkit</a:t>
            </a:r>
            <a:endParaRPr sz="2988">
              <a:solidFill>
                <a:srgbClr val="980000"/>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500">
              <a:solidFill>
                <a:srgbClr val="980000"/>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Yelp APIs &amp; more</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CSV Files for Tableau Datasets</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Pandas/Jupyter Notebook for data exploration and test model. </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PostgreSQL DB to store weather data </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Machine Learning Linear Regression Model</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Tableau for Interactive Dashboard and Data Visualization. </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700">
              <a:solidFill>
                <a:srgbClr val="24292F"/>
              </a:solidFill>
              <a:highlight>
                <a:srgbClr val="FFFFFF"/>
              </a:highlight>
            </a:endParaRPr>
          </a:p>
        </p:txBody>
      </p:sp>
      <p:pic>
        <p:nvPicPr>
          <p:cNvPr id="149" name="Google Shape;149;p24"/>
          <p:cNvPicPr preferRelativeResize="0"/>
          <p:nvPr/>
        </p:nvPicPr>
        <p:blipFill>
          <a:blip r:embed="rId3">
            <a:alphaModFix/>
          </a:blip>
          <a:stretch>
            <a:fillRect/>
          </a:stretch>
        </p:blipFill>
        <p:spPr>
          <a:xfrm>
            <a:off x="7050900" y="1473400"/>
            <a:ext cx="633350" cy="633350"/>
          </a:xfrm>
          <a:prstGeom prst="rect">
            <a:avLst/>
          </a:prstGeom>
          <a:noFill/>
          <a:ln>
            <a:noFill/>
          </a:ln>
        </p:spPr>
      </p:pic>
      <p:pic>
        <p:nvPicPr>
          <p:cNvPr id="150" name="Google Shape;150;p24"/>
          <p:cNvPicPr preferRelativeResize="0"/>
          <p:nvPr/>
        </p:nvPicPr>
        <p:blipFill>
          <a:blip r:embed="rId4">
            <a:alphaModFix/>
          </a:blip>
          <a:stretch>
            <a:fillRect/>
          </a:stretch>
        </p:blipFill>
        <p:spPr>
          <a:xfrm>
            <a:off x="620675" y="1902725"/>
            <a:ext cx="633350" cy="633350"/>
          </a:xfrm>
          <a:prstGeom prst="rect">
            <a:avLst/>
          </a:prstGeom>
          <a:noFill/>
          <a:ln>
            <a:noFill/>
          </a:ln>
        </p:spPr>
      </p:pic>
      <p:pic>
        <p:nvPicPr>
          <p:cNvPr id="151" name="Google Shape;151;p24"/>
          <p:cNvPicPr preferRelativeResize="0"/>
          <p:nvPr/>
        </p:nvPicPr>
        <p:blipFill>
          <a:blip r:embed="rId5">
            <a:alphaModFix/>
          </a:blip>
          <a:stretch>
            <a:fillRect/>
          </a:stretch>
        </p:blipFill>
        <p:spPr>
          <a:xfrm>
            <a:off x="7684250" y="2778550"/>
            <a:ext cx="710275" cy="827962"/>
          </a:xfrm>
          <a:prstGeom prst="rect">
            <a:avLst/>
          </a:prstGeom>
          <a:noFill/>
          <a:ln>
            <a:noFill/>
          </a:ln>
        </p:spPr>
      </p:pic>
      <p:pic>
        <p:nvPicPr>
          <p:cNvPr id="152" name="Google Shape;152;p24"/>
          <p:cNvPicPr preferRelativeResize="0"/>
          <p:nvPr/>
        </p:nvPicPr>
        <p:blipFill>
          <a:blip r:embed="rId6">
            <a:alphaModFix/>
          </a:blip>
          <a:stretch>
            <a:fillRect/>
          </a:stretch>
        </p:blipFill>
        <p:spPr>
          <a:xfrm>
            <a:off x="417225" y="3251025"/>
            <a:ext cx="1334950" cy="889975"/>
          </a:xfrm>
          <a:prstGeom prst="rect">
            <a:avLst/>
          </a:prstGeom>
          <a:noFill/>
          <a:ln>
            <a:noFill/>
          </a:ln>
        </p:spPr>
      </p:pic>
      <p:pic>
        <p:nvPicPr>
          <p:cNvPr id="153" name="Google Shape;153;p24"/>
          <p:cNvPicPr preferRelativeResize="0"/>
          <p:nvPr/>
        </p:nvPicPr>
        <p:blipFill>
          <a:blip r:embed="rId7">
            <a:alphaModFix/>
          </a:blip>
          <a:stretch>
            <a:fillRect/>
          </a:stretch>
        </p:blipFill>
        <p:spPr>
          <a:xfrm>
            <a:off x="6920525" y="4510150"/>
            <a:ext cx="763732" cy="633350"/>
          </a:xfrm>
          <a:prstGeom prst="rect">
            <a:avLst/>
          </a:prstGeom>
          <a:noFill/>
          <a:ln>
            <a:noFill/>
          </a:ln>
        </p:spPr>
      </p:pic>
      <p:pic>
        <p:nvPicPr>
          <p:cNvPr id="154" name="Google Shape;154;p24"/>
          <p:cNvPicPr preferRelativeResize="0"/>
          <p:nvPr/>
        </p:nvPicPr>
        <p:blipFill>
          <a:blip r:embed="rId8">
            <a:alphaModFix/>
          </a:blip>
          <a:stretch>
            <a:fillRect/>
          </a:stretch>
        </p:blipFill>
        <p:spPr>
          <a:xfrm>
            <a:off x="2607775" y="1035964"/>
            <a:ext cx="710274" cy="287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ctrTitle"/>
          </p:nvPr>
        </p:nvSpPr>
        <p:spPr>
          <a:xfrm>
            <a:off x="0" y="170975"/>
            <a:ext cx="9084300" cy="4025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3150">
                <a:solidFill>
                  <a:srgbClr val="980000"/>
                </a:solidFill>
                <a:highlight>
                  <a:schemeClr val="lt1"/>
                </a:highlight>
                <a:latin typeface="Montserrat"/>
                <a:ea typeface="Montserrat"/>
                <a:cs typeface="Montserrat"/>
                <a:sym typeface="Montserrat"/>
              </a:rPr>
              <a:t>Data Exploration</a:t>
            </a:r>
            <a:endParaRPr sz="3150">
              <a:solidFill>
                <a:srgbClr val="980000"/>
              </a:solidFill>
              <a:highlight>
                <a:schemeClr val="lt1"/>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200">
                <a:solidFill>
                  <a:srgbClr val="24292F"/>
                </a:solidFill>
                <a:highlight>
                  <a:schemeClr val="lt1"/>
                </a:highlight>
                <a:latin typeface="Montserrat"/>
                <a:ea typeface="Montserrat"/>
                <a:cs typeface="Montserrat"/>
                <a:sym typeface="Montserrat"/>
              </a:rPr>
              <a:t>We are utilizing a variety of different data sources for our two selected cities</a:t>
            </a:r>
            <a:endParaRPr sz="2200">
              <a:solidFill>
                <a:srgbClr val="24292F"/>
              </a:solidFill>
              <a:highlight>
                <a:schemeClr val="lt1"/>
              </a:highlight>
              <a:latin typeface="Montserrat"/>
              <a:ea typeface="Montserrat"/>
              <a:cs typeface="Montserrat"/>
              <a:sym typeface="Montserrat"/>
            </a:endParaRPr>
          </a:p>
          <a:p>
            <a:pPr indent="0" lvl="0" marL="457200" rtl="0" algn="l">
              <a:lnSpc>
                <a:spcPct val="115000"/>
              </a:lnSpc>
              <a:spcBef>
                <a:spcPts val="1200"/>
              </a:spcBef>
              <a:spcAft>
                <a:spcPts val="120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p:txBody>
      </p:sp>
      <p:pic>
        <p:nvPicPr>
          <p:cNvPr id="160" name="Google Shape;160;p25"/>
          <p:cNvPicPr preferRelativeResize="0"/>
          <p:nvPr/>
        </p:nvPicPr>
        <p:blipFill>
          <a:blip r:embed="rId3">
            <a:alphaModFix/>
          </a:blip>
          <a:stretch>
            <a:fillRect/>
          </a:stretch>
        </p:blipFill>
        <p:spPr>
          <a:xfrm>
            <a:off x="6088475" y="0"/>
            <a:ext cx="2330151" cy="2330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ctrTitle"/>
          </p:nvPr>
        </p:nvSpPr>
        <p:spPr>
          <a:xfrm>
            <a:off x="-26850" y="402225"/>
            <a:ext cx="9265800" cy="47412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911">
                <a:solidFill>
                  <a:srgbClr val="980000"/>
                </a:solidFill>
                <a:highlight>
                  <a:schemeClr val="lt1"/>
                </a:highlight>
                <a:latin typeface="Montserrat"/>
                <a:ea typeface="Montserrat"/>
                <a:cs typeface="Montserrat"/>
                <a:sym typeface="Montserrat"/>
              </a:rPr>
              <a:t>Weather Data</a:t>
            </a:r>
            <a:endParaRPr sz="2911">
              <a:solidFill>
                <a:srgbClr val="980000"/>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2244">
                <a:solidFill>
                  <a:srgbClr val="24292F"/>
                </a:solidFill>
                <a:highlight>
                  <a:schemeClr val="lt1"/>
                </a:highlight>
                <a:latin typeface="Montserrat"/>
                <a:ea typeface="Montserrat"/>
                <a:cs typeface="Montserrat"/>
                <a:sym typeface="Montserrat"/>
              </a:rPr>
              <a:t>London:</a:t>
            </a:r>
            <a:endParaRPr sz="2244">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Source: </a:t>
            </a:r>
            <a:r>
              <a:rPr lang="en" sz="1088">
                <a:solidFill>
                  <a:schemeClr val="hlink"/>
                </a:solidFill>
                <a:highlight>
                  <a:srgbClr val="FFFFFF"/>
                </a:highlight>
                <a:uFill>
                  <a:noFill/>
                </a:uFill>
                <a:latin typeface="Montserrat"/>
                <a:ea typeface="Montserrat"/>
                <a:cs typeface="Montserrat"/>
                <a:sym typeface="Montserrat"/>
                <a:hlinkClick r:id="rId3"/>
              </a:rPr>
              <a:t>https://www.metoffice.gov.uk/pub/data/weather/uk/climate/stationdata/heathrowdata.txt</a:t>
            </a:r>
            <a:endParaRPr sz="2577">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More information: </a:t>
            </a:r>
            <a:r>
              <a:rPr lang="en" sz="1088">
                <a:solidFill>
                  <a:schemeClr val="hlink"/>
                </a:solidFill>
                <a:highlight>
                  <a:srgbClr val="FFFFFF"/>
                </a:highlight>
                <a:uFill>
                  <a:noFill/>
                </a:uFill>
                <a:latin typeface="Montserrat"/>
                <a:ea typeface="Montserrat"/>
                <a:cs typeface="Montserrat"/>
                <a:sym typeface="Montserrat"/>
                <a:hlinkClick r:id="rId4"/>
              </a:rPr>
              <a:t>https://www.metoffice.gov.uk/research/climate/maps-and-data/historic-station-data</a:t>
            </a:r>
            <a:endParaRPr sz="2577">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The dataset contains monthly weather data for Heathrow (London Airport) from January 1948 - August 2021. Each month includes details such as: Mean daily maximum temperature, Mean daily minimum temperature, Total rainfall, and Air frost days.</a:t>
            </a:r>
            <a:endParaRPr sz="438">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2244">
                <a:solidFill>
                  <a:srgbClr val="24292F"/>
                </a:solidFill>
                <a:highlight>
                  <a:schemeClr val="lt1"/>
                </a:highlight>
                <a:latin typeface="Montserrat"/>
                <a:ea typeface="Montserrat"/>
                <a:cs typeface="Montserrat"/>
                <a:sym typeface="Montserrat"/>
              </a:rPr>
              <a:t>NYC: </a:t>
            </a:r>
            <a:endParaRPr sz="2244">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Source: </a:t>
            </a:r>
            <a:r>
              <a:rPr lang="en" sz="1088">
                <a:solidFill>
                  <a:schemeClr val="hlink"/>
                </a:solidFill>
                <a:highlight>
                  <a:srgbClr val="FFFFFF"/>
                </a:highlight>
                <a:uFill>
                  <a:noFill/>
                </a:uFill>
                <a:latin typeface="Montserrat"/>
                <a:ea typeface="Montserrat"/>
                <a:cs typeface="Montserrat"/>
                <a:sym typeface="Montserrat"/>
                <a:hlinkClick r:id="rId5"/>
              </a:rPr>
              <a:t>https://www.weather.gov/wrh/Climate?wfo=okx</a:t>
            </a:r>
            <a:endParaRPr sz="2577">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Each month includes the following details: Mean daily maximum temperature, Mean daily minimum temperature, Total precipitation, and Total snowfall</a:t>
            </a:r>
            <a:endParaRPr sz="1433">
              <a:latin typeface="Montserrat"/>
              <a:ea typeface="Montserrat"/>
              <a:cs typeface="Montserrat"/>
              <a:sym typeface="Montserrat"/>
            </a:endParaRPr>
          </a:p>
          <a:p>
            <a:pPr indent="0" lvl="0" marL="0" rtl="0" algn="l">
              <a:lnSpc>
                <a:spcPct val="115000"/>
              </a:lnSpc>
              <a:spcBef>
                <a:spcPts val="1200"/>
              </a:spcBef>
              <a:spcAft>
                <a:spcPts val="1200"/>
              </a:spcAft>
              <a:buNone/>
            </a:pPr>
            <a:r>
              <a:rPr lang="en" sz="1533">
                <a:solidFill>
                  <a:srgbClr val="24292F"/>
                </a:solidFill>
                <a:highlight>
                  <a:srgbClr val="FFFFFF"/>
                </a:highlight>
                <a:latin typeface="Montserrat"/>
                <a:ea typeface="Montserrat"/>
                <a:cs typeface="Montserrat"/>
                <a:sym typeface="Montserrat"/>
              </a:rPr>
              <a:t>Using vlookups, the data was consolidated from multiple tables and worksheets into one CSV file that mimicked the format of the London data. The dataset was loaded into a DataFrame and grouped by month. Averages and minimum and maximum values were captured.</a:t>
            </a:r>
            <a:endParaRPr sz="3022">
              <a:solidFill>
                <a:srgbClr val="24292F"/>
              </a:solidFill>
              <a:highlight>
                <a:schemeClr val="lt1"/>
              </a:highlight>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ctrTitle"/>
          </p:nvPr>
        </p:nvSpPr>
        <p:spPr>
          <a:xfrm>
            <a:off x="107375" y="180300"/>
            <a:ext cx="8963700" cy="49632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None/>
            </a:pPr>
            <a:r>
              <a:t/>
            </a:r>
            <a:endParaRPr sz="26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911">
                <a:solidFill>
                  <a:srgbClr val="980000"/>
                </a:solidFill>
                <a:highlight>
                  <a:schemeClr val="lt1"/>
                </a:highlight>
                <a:latin typeface="Montserrat"/>
                <a:ea typeface="Montserrat"/>
                <a:cs typeface="Montserrat"/>
                <a:sym typeface="Montserrat"/>
              </a:rPr>
              <a:t>Points of Interest Data</a:t>
            </a:r>
            <a:endParaRPr sz="2911">
              <a:solidFill>
                <a:srgbClr val="980000"/>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2244">
                <a:solidFill>
                  <a:srgbClr val="24292F"/>
                </a:solidFill>
                <a:highlight>
                  <a:schemeClr val="lt1"/>
                </a:highlight>
                <a:latin typeface="Montserrat"/>
                <a:ea typeface="Montserrat"/>
                <a:cs typeface="Montserrat"/>
                <a:sym typeface="Montserrat"/>
              </a:rPr>
              <a:t>London:</a:t>
            </a:r>
            <a:endParaRPr sz="755">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It took a while to find a website with the desired data, and that was </a:t>
            </a:r>
            <a:r>
              <a:rPr lang="en" sz="1533">
                <a:solidFill>
                  <a:schemeClr val="hlink"/>
                </a:solidFill>
                <a:highlight>
                  <a:srgbClr val="FFFFFF"/>
                </a:highlight>
                <a:uFill>
                  <a:noFill/>
                </a:uFill>
                <a:latin typeface="Montserrat"/>
                <a:ea typeface="Montserrat"/>
                <a:cs typeface="Montserrat"/>
                <a:sym typeface="Montserrat"/>
                <a:hlinkClick r:id="rId3"/>
              </a:rPr>
              <a:t>http://tour-pedia.org/about/datasets.html</a:t>
            </a:r>
            <a:endParaRPr sz="1533">
              <a:solidFill>
                <a:schemeClr val="hlink"/>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Although it needed heavy editing and some geo-coordinates from an API, this had the information about the name and address.</a:t>
            </a:r>
            <a:endParaRPr sz="438">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2244">
                <a:solidFill>
                  <a:srgbClr val="24292F"/>
                </a:solidFill>
                <a:highlight>
                  <a:schemeClr val="lt1"/>
                </a:highlight>
                <a:latin typeface="Montserrat"/>
                <a:ea typeface="Montserrat"/>
                <a:cs typeface="Montserrat"/>
                <a:sym typeface="Montserrat"/>
              </a:rPr>
              <a:t>NYC: </a:t>
            </a:r>
            <a:endParaRPr sz="2244">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Data.gov was used and these were all the datasets pulled</a:t>
            </a:r>
            <a:endParaRPr sz="1533">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Clr>
                <a:srgbClr val="24292F"/>
              </a:buClr>
              <a:buSzPct val="110203"/>
              <a:buFont typeface="Arial"/>
              <a:buNone/>
            </a:pPr>
            <a:r>
              <a:rPr lang="en" sz="1088">
                <a:solidFill>
                  <a:schemeClr val="hlink"/>
                </a:solidFill>
                <a:highlight>
                  <a:srgbClr val="FFFFFF"/>
                </a:highlight>
                <a:uFill>
                  <a:noFill/>
                </a:uFill>
                <a:latin typeface="Montserrat"/>
                <a:ea typeface="Montserrat"/>
                <a:cs typeface="Montserrat"/>
                <a:sym typeface="Montserrat"/>
                <a:hlinkClick r:id="rId4"/>
              </a:rPr>
              <a:t>https://catalog.data.gov/dataset/new-york-city-museums</a:t>
            </a:r>
            <a:endParaRPr sz="1088">
              <a:solidFill>
                <a:schemeClr val="hlink"/>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Clr>
                <a:srgbClr val="24292F"/>
              </a:buClr>
              <a:buSzPct val="110203"/>
              <a:buFont typeface="Arial"/>
              <a:buNone/>
            </a:pPr>
            <a:r>
              <a:rPr lang="en" sz="1088">
                <a:solidFill>
                  <a:schemeClr val="hlink"/>
                </a:solidFill>
                <a:highlight>
                  <a:srgbClr val="FFFFFF"/>
                </a:highlight>
                <a:uFill>
                  <a:noFill/>
                </a:uFill>
                <a:latin typeface="Montserrat"/>
                <a:ea typeface="Montserrat"/>
                <a:cs typeface="Montserrat"/>
                <a:sym typeface="Montserrat"/>
                <a:hlinkClick r:id="rId5"/>
              </a:rPr>
              <a:t>https://catalog.data.gov/dataset/new-york-city-art-galleries</a:t>
            </a:r>
            <a:endParaRPr sz="1088">
              <a:solidFill>
                <a:schemeClr val="hlink"/>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Clr>
                <a:srgbClr val="24292F"/>
              </a:buClr>
              <a:buSzPct val="110203"/>
              <a:buFont typeface="Arial"/>
              <a:buNone/>
            </a:pPr>
            <a:r>
              <a:rPr lang="en" sz="1088">
                <a:solidFill>
                  <a:schemeClr val="hlink"/>
                </a:solidFill>
                <a:highlight>
                  <a:srgbClr val="FFFFFF"/>
                </a:highlight>
                <a:uFill>
                  <a:noFill/>
                </a:uFill>
                <a:latin typeface="Montserrat"/>
                <a:ea typeface="Montserrat"/>
                <a:cs typeface="Montserrat"/>
                <a:sym typeface="Montserrat"/>
                <a:hlinkClick r:id="rId6"/>
              </a:rPr>
              <a:t>https://catalog.data.gov/dataset/new-york-city-water-trail-kayak-and-canoe-launch-sites</a:t>
            </a:r>
            <a:endParaRPr sz="1088">
              <a:solidFill>
                <a:schemeClr val="hlink"/>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Clr>
                <a:srgbClr val="24292F"/>
              </a:buClr>
              <a:buSzPct val="110203"/>
              <a:buFont typeface="Arial"/>
              <a:buNone/>
            </a:pPr>
            <a:r>
              <a:rPr lang="en" sz="1088">
                <a:solidFill>
                  <a:schemeClr val="hlink"/>
                </a:solidFill>
                <a:highlight>
                  <a:srgbClr val="FFFFFF"/>
                </a:highlight>
                <a:uFill>
                  <a:noFill/>
                </a:uFill>
                <a:latin typeface="Montserrat"/>
                <a:ea typeface="Montserrat"/>
                <a:cs typeface="Montserrat"/>
                <a:sym typeface="Montserrat"/>
                <a:hlinkClick r:id="rId7"/>
              </a:rPr>
              <a:t>https://catalog.data.gov/dataset/directory-of-temporary-public-art</a:t>
            </a:r>
            <a:endParaRPr sz="1088">
              <a:solidFill>
                <a:schemeClr val="hlink"/>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Clr>
                <a:srgbClr val="24292F"/>
              </a:buClr>
              <a:buSzPct val="110203"/>
              <a:buFont typeface="Arial"/>
              <a:buNone/>
            </a:pPr>
            <a:r>
              <a:rPr lang="en" sz="1088">
                <a:solidFill>
                  <a:schemeClr val="hlink"/>
                </a:solidFill>
                <a:highlight>
                  <a:srgbClr val="FFFFFF"/>
                </a:highlight>
                <a:uFill>
                  <a:noFill/>
                </a:uFill>
                <a:latin typeface="Montserrat"/>
                <a:ea typeface="Montserrat"/>
                <a:cs typeface="Montserrat"/>
                <a:sym typeface="Montserrat"/>
                <a:hlinkClick r:id="rId8"/>
              </a:rPr>
              <a:t>https://catalog.data.gov/dataset/nyc-parks-monuments</a:t>
            </a:r>
            <a:endParaRPr sz="1088">
              <a:solidFill>
                <a:schemeClr val="hlink"/>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Clr>
                <a:srgbClr val="24292F"/>
              </a:buClr>
              <a:buSzPct val="121348"/>
              <a:buFont typeface="Arial"/>
              <a:buNone/>
            </a:pPr>
            <a:r>
              <a:t/>
            </a:r>
            <a:endParaRPr sz="988">
              <a:latin typeface="Montserrat"/>
              <a:ea typeface="Montserrat"/>
              <a:cs typeface="Montserrat"/>
              <a:sym typeface="Montserrat"/>
            </a:endParaRPr>
          </a:p>
          <a:p>
            <a:pPr indent="0" lvl="0" marL="0" rtl="0" algn="l">
              <a:lnSpc>
                <a:spcPct val="115000"/>
              </a:lnSpc>
              <a:spcBef>
                <a:spcPts val="0"/>
              </a:spcBef>
              <a:spcAft>
                <a:spcPts val="1200"/>
              </a:spcAft>
              <a:buNone/>
            </a:pPr>
            <a:r>
              <a:rPr lang="en" sz="1533">
                <a:solidFill>
                  <a:srgbClr val="24292F"/>
                </a:solidFill>
                <a:highlight>
                  <a:srgbClr val="FFFFFF"/>
                </a:highlight>
                <a:latin typeface="Montserrat"/>
                <a:ea typeface="Montserrat"/>
                <a:cs typeface="Montserrat"/>
                <a:sym typeface="Montserrat"/>
              </a:rPr>
              <a:t>Although the format differed between most of the datasets, they all had a name, most had an address, and all had latitude and longitude in one form or another</a:t>
            </a:r>
            <a:endParaRPr sz="1533">
              <a:solidFill>
                <a:srgbClr val="24292F"/>
              </a:solidFill>
              <a:highlight>
                <a:srgbClr val="FFFFFF"/>
              </a:highlight>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ctrTitle"/>
          </p:nvPr>
        </p:nvSpPr>
        <p:spPr>
          <a:xfrm>
            <a:off x="215075" y="1421100"/>
            <a:ext cx="8520600" cy="37224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lang="en" sz="2911">
                <a:solidFill>
                  <a:srgbClr val="980000"/>
                </a:solidFill>
                <a:highlight>
                  <a:schemeClr val="lt1"/>
                </a:highlight>
                <a:latin typeface="Montserrat"/>
                <a:ea typeface="Montserrat"/>
                <a:cs typeface="Montserrat"/>
                <a:sym typeface="Montserrat"/>
              </a:rPr>
              <a:t>Food and Lodging Data</a:t>
            </a:r>
            <a:endParaRPr sz="2911">
              <a:solidFill>
                <a:srgbClr val="980000"/>
              </a:solidFill>
              <a:highlight>
                <a:schemeClr val="lt1"/>
              </a:highlight>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1100">
              <a:solidFill>
                <a:srgbClr val="980000"/>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2244">
                <a:solidFill>
                  <a:srgbClr val="24292F"/>
                </a:solidFill>
                <a:highlight>
                  <a:schemeClr val="lt1"/>
                </a:highlight>
                <a:latin typeface="Montserrat"/>
                <a:ea typeface="Montserrat"/>
                <a:cs typeface="Montserrat"/>
                <a:sym typeface="Montserrat"/>
              </a:rPr>
              <a:t>NYC &amp; London:</a:t>
            </a:r>
            <a:endParaRPr sz="2244">
              <a:solidFill>
                <a:srgbClr val="24292F"/>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Source: </a:t>
            </a:r>
            <a:r>
              <a:rPr lang="en" sz="1088" u="sng">
                <a:solidFill>
                  <a:schemeClr val="hlink"/>
                </a:solidFill>
                <a:highlight>
                  <a:srgbClr val="FFFFFF"/>
                </a:highlight>
                <a:latin typeface="Montserrat"/>
                <a:ea typeface="Montserrat"/>
                <a:cs typeface="Montserrat"/>
                <a:sym typeface="Montserrat"/>
                <a:hlinkClick r:id="rId3"/>
              </a:rPr>
              <a:t>https://www.yelp.com/developers/documentation/v3/business_search</a:t>
            </a:r>
            <a:endParaRPr sz="1088">
              <a:solidFill>
                <a:schemeClr val="hlink"/>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Using the YELP API, extracted a data set that included the property name, type of property, rating, price, location (address &amp; coordinates), and url. We moved from using the Kaggle Open Dataset to the API because we were limited on the data available. For example, there were only three restaurants in NYC.</a:t>
            </a:r>
            <a:endParaRPr sz="1533">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533">
                <a:solidFill>
                  <a:srgbClr val="24292F"/>
                </a:solidFill>
                <a:highlight>
                  <a:srgbClr val="FFFFFF"/>
                </a:highlight>
                <a:latin typeface="Montserrat"/>
                <a:ea typeface="Montserrat"/>
                <a:cs typeface="Montserrat"/>
                <a:sym typeface="Montserrat"/>
              </a:rPr>
              <a:t>The property name, address, and rating will be utilized in our layered map pop up marker. The coordinates are necessary to include them on our map.</a:t>
            </a:r>
            <a:endParaRPr sz="1533">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200">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200">
              <a:solidFill>
                <a:srgbClr val="24292F"/>
              </a:solidFill>
              <a:highlight>
                <a:srgbClr val="FFFFFF"/>
              </a:highlight>
            </a:endParaRPr>
          </a:p>
          <a:p>
            <a:pPr indent="0" lvl="0" marL="0" rtl="0" algn="l">
              <a:lnSpc>
                <a:spcPct val="115000"/>
              </a:lnSpc>
              <a:spcBef>
                <a:spcPts val="1200"/>
              </a:spcBef>
              <a:spcAft>
                <a:spcPts val="120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ctrTitle"/>
          </p:nvPr>
        </p:nvSpPr>
        <p:spPr>
          <a:xfrm>
            <a:off x="223275" y="2512800"/>
            <a:ext cx="3468000" cy="2630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lang="en" sz="3300">
                <a:solidFill>
                  <a:srgbClr val="980000"/>
                </a:solidFill>
                <a:highlight>
                  <a:schemeClr val="lt1"/>
                </a:highlight>
                <a:latin typeface="Montserrat"/>
                <a:ea typeface="Montserrat"/>
                <a:cs typeface="Montserrat"/>
                <a:sym typeface="Montserrat"/>
              </a:rPr>
              <a:t>Database</a:t>
            </a:r>
            <a:r>
              <a:rPr lang="en" sz="2188">
                <a:solidFill>
                  <a:srgbClr val="980000"/>
                </a:solidFill>
                <a:highlight>
                  <a:schemeClr val="lt1"/>
                </a:highlight>
                <a:latin typeface="Montserrat"/>
                <a:ea typeface="Montserrat"/>
                <a:cs typeface="Montserrat"/>
                <a:sym typeface="Montserrat"/>
              </a:rPr>
              <a:t> </a:t>
            </a:r>
            <a:endParaRPr sz="2188">
              <a:solidFill>
                <a:srgbClr val="980000"/>
              </a:solidFill>
              <a:highlight>
                <a:schemeClr val="lt1"/>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000000"/>
                </a:solidFill>
                <a:highlight>
                  <a:schemeClr val="lt1"/>
                </a:highlight>
                <a:latin typeface="Montserrat"/>
                <a:ea typeface="Montserrat"/>
                <a:cs typeface="Montserrat"/>
                <a:sym typeface="Montserrat"/>
              </a:rPr>
              <a:t>Utilizing a PosrgreSQL database to house the data we are using for our Linear Regression Model to predict the weather by month.</a:t>
            </a:r>
            <a:endParaRPr sz="2188">
              <a:solidFill>
                <a:srgbClr val="000000"/>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t/>
            </a:r>
            <a:endParaRPr sz="2188">
              <a:solidFill>
                <a:srgbClr val="00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t/>
            </a:r>
            <a:endParaRPr sz="21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a:p>
        </p:txBody>
      </p:sp>
      <p:pic>
        <p:nvPicPr>
          <p:cNvPr id="181" name="Google Shape;181;p29"/>
          <p:cNvPicPr preferRelativeResize="0"/>
          <p:nvPr/>
        </p:nvPicPr>
        <p:blipFill>
          <a:blip r:embed="rId3">
            <a:alphaModFix/>
          </a:blip>
          <a:stretch>
            <a:fillRect/>
          </a:stretch>
        </p:blipFill>
        <p:spPr>
          <a:xfrm>
            <a:off x="528975" y="3259075"/>
            <a:ext cx="3162300" cy="1447800"/>
          </a:xfrm>
          <a:prstGeom prst="rect">
            <a:avLst/>
          </a:prstGeom>
          <a:noFill/>
          <a:ln>
            <a:noFill/>
          </a:ln>
        </p:spPr>
      </p:pic>
      <p:pic>
        <p:nvPicPr>
          <p:cNvPr id="182" name="Google Shape;182;p29"/>
          <p:cNvPicPr preferRelativeResize="0"/>
          <p:nvPr/>
        </p:nvPicPr>
        <p:blipFill>
          <a:blip r:embed="rId4">
            <a:alphaModFix/>
          </a:blip>
          <a:stretch>
            <a:fillRect/>
          </a:stretch>
        </p:blipFill>
        <p:spPr>
          <a:xfrm>
            <a:off x="4014725" y="1097250"/>
            <a:ext cx="4367225" cy="3702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ctrTitle"/>
          </p:nvPr>
        </p:nvSpPr>
        <p:spPr>
          <a:xfrm>
            <a:off x="300950" y="4228625"/>
            <a:ext cx="3468000" cy="2630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1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633">
                <a:solidFill>
                  <a:srgbClr val="980000"/>
                </a:solidFill>
                <a:highlight>
                  <a:schemeClr val="lt1"/>
                </a:highlight>
                <a:latin typeface="Montserrat"/>
                <a:ea typeface="Montserrat"/>
                <a:cs typeface="Montserrat"/>
                <a:sym typeface="Montserrat"/>
              </a:rPr>
              <a:t>Linear Regression Model</a:t>
            </a:r>
            <a:endParaRPr sz="2633">
              <a:solidFill>
                <a:srgbClr val="980000"/>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Clr>
                <a:srgbClr val="24292F"/>
              </a:buClr>
              <a:buSzPct val="100000"/>
              <a:buFont typeface="Arial"/>
              <a:buNone/>
            </a:pPr>
            <a:r>
              <a:rPr lang="en" sz="1200">
                <a:solidFill>
                  <a:srgbClr val="24292F"/>
                </a:solidFill>
                <a:highlight>
                  <a:srgbClr val="FFFFFF"/>
                </a:highlight>
                <a:latin typeface="Montserrat"/>
                <a:ea typeface="Montserrat"/>
                <a:cs typeface="Montserrat"/>
                <a:sym typeface="Montserrat"/>
              </a:rPr>
              <a:t>Created separate models for each city (London and New York City), for each month of the year, and for each weather feature. The weather features that our models predict are:</a:t>
            </a:r>
            <a:endParaRPr sz="1200">
              <a:solidFill>
                <a:srgbClr val="24292F"/>
              </a:solidFill>
              <a:highlight>
                <a:srgbClr val="FFFFFF"/>
              </a:highlight>
              <a:latin typeface="Montserrat"/>
              <a:ea typeface="Montserrat"/>
              <a:cs typeface="Montserrat"/>
              <a:sym typeface="Montserrat"/>
            </a:endParaRPr>
          </a:p>
          <a:p>
            <a:pPr indent="-297180" lvl="0" marL="457200" rtl="0" algn="l">
              <a:lnSpc>
                <a:spcPct val="115000"/>
              </a:lnSpc>
              <a:spcBef>
                <a:spcPts val="1200"/>
              </a:spcBef>
              <a:spcAft>
                <a:spcPts val="0"/>
              </a:spcAft>
              <a:buClr>
                <a:srgbClr val="24292F"/>
              </a:buClr>
              <a:buSzPct val="100000"/>
              <a:buFont typeface="Montserrat"/>
              <a:buChar char="●"/>
            </a:pPr>
            <a:r>
              <a:rPr lang="en" sz="1200">
                <a:solidFill>
                  <a:srgbClr val="24292F"/>
                </a:solidFill>
                <a:highlight>
                  <a:srgbClr val="FFFFFF"/>
                </a:highlight>
                <a:latin typeface="Montserrat"/>
                <a:ea typeface="Montserrat"/>
                <a:cs typeface="Montserrat"/>
                <a:sym typeface="Montserrat"/>
              </a:rPr>
              <a:t>average monthly high temperature</a:t>
            </a:r>
            <a:endParaRPr sz="1200">
              <a:solidFill>
                <a:srgbClr val="24292F"/>
              </a:solidFill>
              <a:highlight>
                <a:srgbClr val="FFFFFF"/>
              </a:highlight>
              <a:latin typeface="Montserrat"/>
              <a:ea typeface="Montserrat"/>
              <a:cs typeface="Montserrat"/>
              <a:sym typeface="Montserrat"/>
            </a:endParaRPr>
          </a:p>
          <a:p>
            <a:pPr indent="-297180" lvl="0" marL="457200" rtl="0" algn="l">
              <a:lnSpc>
                <a:spcPct val="115000"/>
              </a:lnSpc>
              <a:spcBef>
                <a:spcPts val="0"/>
              </a:spcBef>
              <a:spcAft>
                <a:spcPts val="0"/>
              </a:spcAft>
              <a:buClr>
                <a:srgbClr val="24292F"/>
              </a:buClr>
              <a:buSzPct val="100000"/>
              <a:buFont typeface="Montserrat"/>
              <a:buChar char="●"/>
            </a:pPr>
            <a:r>
              <a:rPr lang="en" sz="1200">
                <a:solidFill>
                  <a:srgbClr val="24292F"/>
                </a:solidFill>
                <a:highlight>
                  <a:srgbClr val="FFFFFF"/>
                </a:highlight>
                <a:latin typeface="Montserrat"/>
                <a:ea typeface="Montserrat"/>
                <a:cs typeface="Montserrat"/>
                <a:sym typeface="Montserrat"/>
              </a:rPr>
              <a:t>total monthly rainfall</a:t>
            </a:r>
            <a:endParaRPr sz="1200">
              <a:solidFill>
                <a:srgbClr val="24292F"/>
              </a:solidFill>
              <a:highlight>
                <a:srgbClr val="FFFFFF"/>
              </a:highlight>
              <a:latin typeface="Montserrat"/>
              <a:ea typeface="Montserrat"/>
              <a:cs typeface="Montserrat"/>
              <a:sym typeface="Montserrat"/>
            </a:endParaRPr>
          </a:p>
          <a:p>
            <a:pPr indent="-297180" lvl="0" marL="457200" rtl="0" algn="l">
              <a:lnSpc>
                <a:spcPct val="115000"/>
              </a:lnSpc>
              <a:spcBef>
                <a:spcPts val="0"/>
              </a:spcBef>
              <a:spcAft>
                <a:spcPts val="0"/>
              </a:spcAft>
              <a:buClr>
                <a:srgbClr val="24292F"/>
              </a:buClr>
              <a:buSzPct val="100000"/>
              <a:buFont typeface="Montserrat"/>
              <a:buChar char="●"/>
            </a:pPr>
            <a:r>
              <a:rPr lang="en" sz="1200">
                <a:solidFill>
                  <a:srgbClr val="24292F"/>
                </a:solidFill>
                <a:highlight>
                  <a:srgbClr val="FFFFFF"/>
                </a:highlight>
                <a:latin typeface="Montserrat"/>
                <a:ea typeface="Montserrat"/>
                <a:cs typeface="Montserrat"/>
                <a:sym typeface="Montserrat"/>
              </a:rPr>
              <a:t>total monthly snowfall (NYC only)</a:t>
            </a:r>
            <a:endParaRPr sz="1200">
              <a:solidFill>
                <a:srgbClr val="24292F"/>
              </a:solidFill>
              <a:highlight>
                <a:srgbClr val="FFFFFF"/>
              </a:highlight>
              <a:latin typeface="Montserrat"/>
              <a:ea typeface="Montserrat"/>
              <a:cs typeface="Montserrat"/>
              <a:sym typeface="Montserrat"/>
            </a:endParaRPr>
          </a:p>
          <a:p>
            <a:pPr indent="-297180" lvl="0" marL="457200" rtl="0" algn="l">
              <a:lnSpc>
                <a:spcPct val="115000"/>
              </a:lnSpc>
              <a:spcBef>
                <a:spcPts val="0"/>
              </a:spcBef>
              <a:spcAft>
                <a:spcPts val="0"/>
              </a:spcAft>
              <a:buClr>
                <a:srgbClr val="24292F"/>
              </a:buClr>
              <a:buSzPct val="100000"/>
              <a:buFont typeface="Montserrat"/>
              <a:buChar char="●"/>
            </a:pPr>
            <a:r>
              <a:rPr lang="en" sz="1200">
                <a:solidFill>
                  <a:srgbClr val="24292F"/>
                </a:solidFill>
                <a:highlight>
                  <a:srgbClr val="FFFFFF"/>
                </a:highlight>
                <a:latin typeface="Montserrat"/>
                <a:ea typeface="Montserrat"/>
                <a:cs typeface="Montserrat"/>
                <a:sym typeface="Montserrat"/>
              </a:rPr>
              <a:t>total monthly sunshine hours (London only)</a:t>
            </a:r>
            <a:endParaRPr sz="1200">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Clr>
                <a:srgbClr val="24292F"/>
              </a:buClr>
              <a:buSzPct val="10909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rgbClr val="24292F"/>
                </a:solidFill>
                <a:highlight>
                  <a:srgbClr val="FFFFFF"/>
                </a:highlight>
                <a:latin typeface="Montserrat"/>
                <a:ea typeface="Montserrat"/>
                <a:cs typeface="Montserrat"/>
                <a:sym typeface="Montserrat"/>
              </a:rPr>
              <a:t>We used Scikit-learn's train_test_split to separate our dataset into training sets and testing sets. </a:t>
            </a:r>
            <a:endParaRPr sz="1200">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200">
                <a:solidFill>
                  <a:srgbClr val="24292F"/>
                </a:solidFill>
                <a:highlight>
                  <a:srgbClr val="FFFFFF"/>
                </a:highlight>
                <a:latin typeface="Montserrat"/>
                <a:ea typeface="Montserrat"/>
                <a:cs typeface="Montserrat"/>
                <a:sym typeface="Montserrat"/>
              </a:rPr>
              <a:t>Each model is trained on 75% of the dataset and tested on the remaining 25%. </a:t>
            </a:r>
            <a:endParaRPr sz="1200">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Clr>
                <a:srgbClr val="24292F"/>
              </a:buClr>
              <a:buSzPct val="100000"/>
              <a:buFont typeface="Arial"/>
              <a:buNone/>
            </a:pPr>
            <a:r>
              <a:rPr lang="en" sz="1200">
                <a:solidFill>
                  <a:srgbClr val="24292F"/>
                </a:solidFill>
                <a:highlight>
                  <a:srgbClr val="FFFFFF"/>
                </a:highlight>
                <a:latin typeface="Montserrat"/>
                <a:ea typeface="Montserrat"/>
                <a:cs typeface="Montserrat"/>
                <a:sym typeface="Montserrat"/>
              </a:rPr>
              <a:t>To evaluate our models, we utilized Mean Squared Error (MSE).</a:t>
            </a:r>
            <a:endParaRPr sz="1200">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1200">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2188">
              <a:solidFill>
                <a:srgbClr val="980000"/>
              </a:solidFill>
              <a:highlight>
                <a:schemeClr val="lt1"/>
              </a:highlight>
              <a:latin typeface="Montserrat"/>
              <a:ea typeface="Montserrat"/>
              <a:cs typeface="Montserrat"/>
              <a:sym typeface="Montserrat"/>
            </a:endParaRPr>
          </a:p>
          <a:p>
            <a:pPr indent="0" lvl="0" marL="0" rtl="0" algn="ctr">
              <a:lnSpc>
                <a:spcPct val="115000"/>
              </a:lnSpc>
              <a:spcBef>
                <a:spcPts val="1200"/>
              </a:spcBef>
              <a:spcAft>
                <a:spcPts val="1200"/>
              </a:spcAft>
              <a:buNone/>
            </a:pPr>
            <a:r>
              <a:t/>
            </a:r>
            <a:endParaRPr>
              <a:latin typeface="Montserrat"/>
              <a:ea typeface="Montserrat"/>
              <a:cs typeface="Montserrat"/>
              <a:sym typeface="Montserrat"/>
            </a:endParaRPr>
          </a:p>
        </p:txBody>
      </p:sp>
      <p:pic>
        <p:nvPicPr>
          <p:cNvPr id="188" name="Google Shape;188;p30"/>
          <p:cNvPicPr preferRelativeResize="0"/>
          <p:nvPr/>
        </p:nvPicPr>
        <p:blipFill>
          <a:blip r:embed="rId3">
            <a:alphaModFix/>
          </a:blip>
          <a:stretch>
            <a:fillRect/>
          </a:stretch>
        </p:blipFill>
        <p:spPr>
          <a:xfrm>
            <a:off x="4106825" y="355404"/>
            <a:ext cx="4564602" cy="3583299"/>
          </a:xfrm>
          <a:prstGeom prst="rect">
            <a:avLst/>
          </a:prstGeom>
          <a:noFill/>
          <a:ln>
            <a:noFill/>
          </a:ln>
        </p:spPr>
      </p:pic>
      <p:sp>
        <p:nvSpPr>
          <p:cNvPr id="189" name="Google Shape;189;p30"/>
          <p:cNvSpPr txBox="1"/>
          <p:nvPr/>
        </p:nvSpPr>
        <p:spPr>
          <a:xfrm>
            <a:off x="4348875" y="3842050"/>
            <a:ext cx="4477800" cy="161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24292F"/>
                </a:solidFill>
                <a:highlight>
                  <a:srgbClr val="FFFFFF"/>
                </a:highlight>
              </a:rPr>
              <a:t>*</a:t>
            </a:r>
            <a:r>
              <a:rPr i="1" lang="en" sz="1000">
                <a:solidFill>
                  <a:srgbClr val="24292F"/>
                </a:solidFill>
                <a:highlight>
                  <a:srgbClr val="FFFFFF"/>
                </a:highlight>
                <a:latin typeface="Montserrat"/>
                <a:ea typeface="Montserrat"/>
                <a:cs typeface="Montserrat"/>
                <a:sym typeface="Montserrat"/>
              </a:rPr>
              <a:t>Updated our Machine Learning Model from Neural Network Model to a simpler linear regression model. Upon reviewing some preliminary trends, we decided to select this model instead of our previously identified neural network model. We made this change because we felt the linear model was easier to leverage and more effectively provided the predictions we wanted for our project. </a:t>
            </a:r>
            <a:endParaRPr i="1" sz="1000">
              <a:solidFill>
                <a:srgbClr val="24292F"/>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ctrTitle"/>
          </p:nvPr>
        </p:nvSpPr>
        <p:spPr>
          <a:xfrm>
            <a:off x="247250" y="3208550"/>
            <a:ext cx="3468000" cy="2630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188">
              <a:solidFill>
                <a:srgbClr val="980000"/>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2633">
                <a:solidFill>
                  <a:srgbClr val="980000"/>
                </a:solidFill>
                <a:highlight>
                  <a:schemeClr val="lt1"/>
                </a:highlight>
                <a:latin typeface="Montserrat"/>
                <a:ea typeface="Montserrat"/>
                <a:cs typeface="Montserrat"/>
                <a:sym typeface="Montserrat"/>
              </a:rPr>
              <a:t>Model Analysis</a:t>
            </a:r>
            <a:endParaRPr sz="2633">
              <a:solidFill>
                <a:srgbClr val="980000"/>
              </a:solidFill>
              <a:highlight>
                <a:schemeClr val="lt1"/>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200">
                <a:solidFill>
                  <a:srgbClr val="24292F"/>
                </a:solidFill>
                <a:highlight>
                  <a:srgbClr val="FFFFFF"/>
                </a:highlight>
                <a:latin typeface="Montserrat"/>
                <a:ea typeface="Montserrat"/>
                <a:cs typeface="Montserrat"/>
                <a:sym typeface="Montserrat"/>
              </a:rPr>
              <a:t>We compared performance of these individual-month models to models that included data for all months and used month number as an input. When comparing model performance, the individual-month models generally had much better performance. For the rainfall model, however, the combined model performed slightly better. For consistency purposes, all models were broken out into individual months.</a:t>
            </a:r>
            <a:endParaRPr sz="1200">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200">
                <a:solidFill>
                  <a:srgbClr val="24292F"/>
                </a:solidFill>
                <a:highlight>
                  <a:srgbClr val="FFFFFF"/>
                </a:highlight>
                <a:latin typeface="Montserrat"/>
                <a:ea typeface="Montserrat"/>
                <a:cs typeface="Montserrat"/>
                <a:sym typeface="Montserrat"/>
              </a:rPr>
              <a:t>In preliminary versions of our models, graphs were created with a scatter plot for training and testing data and a line for the prediction model.</a:t>
            </a:r>
            <a:endParaRPr sz="1200">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200">
                <a:solidFill>
                  <a:srgbClr val="24292F"/>
                </a:solidFill>
                <a:highlight>
                  <a:srgbClr val="FFFFFF"/>
                </a:highlight>
                <a:latin typeface="Montserrat"/>
                <a:ea typeface="Montserrat"/>
                <a:cs typeface="Montserrat"/>
                <a:sym typeface="Montserrat"/>
              </a:rPr>
              <a:t>To create the predicted weather ranges for each city, we used the Mean Absolute Error (MAE) -/+ the predicted value. We then rounded the total rainfall to the nearest tenth of an inch. For other weather features, we rounded down to the nearest integer for the low end of the prediction range and up to the nearest integer for the high end of the range.</a:t>
            </a:r>
            <a:endParaRPr sz="1200">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t/>
            </a:r>
            <a:endParaRPr sz="977">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1200"/>
              </a:spcAft>
              <a:buNone/>
            </a:pPr>
            <a:r>
              <a:t/>
            </a:r>
            <a:endParaRPr sz="1533">
              <a:solidFill>
                <a:srgbClr val="24292F"/>
              </a:solidFill>
              <a:highlight>
                <a:srgbClr val="FFFFFF"/>
              </a:highlight>
              <a:latin typeface="Montserrat"/>
              <a:ea typeface="Montserrat"/>
              <a:cs typeface="Montserrat"/>
              <a:sym typeface="Montserrat"/>
            </a:endParaRPr>
          </a:p>
        </p:txBody>
      </p:sp>
      <p:pic>
        <p:nvPicPr>
          <p:cNvPr id="195" name="Google Shape;195;p31"/>
          <p:cNvPicPr preferRelativeResize="0"/>
          <p:nvPr/>
        </p:nvPicPr>
        <p:blipFill>
          <a:blip r:embed="rId3">
            <a:alphaModFix/>
          </a:blip>
          <a:stretch>
            <a:fillRect/>
          </a:stretch>
        </p:blipFill>
        <p:spPr>
          <a:xfrm>
            <a:off x="3934463" y="1043438"/>
            <a:ext cx="5102475" cy="2713023"/>
          </a:xfrm>
          <a:prstGeom prst="rect">
            <a:avLst/>
          </a:prstGeom>
          <a:noFill/>
          <a:ln>
            <a:noFill/>
          </a:ln>
        </p:spPr>
      </p:pic>
      <p:sp>
        <p:nvSpPr>
          <p:cNvPr id="196" name="Google Shape;196;p31"/>
          <p:cNvSpPr txBox="1"/>
          <p:nvPr/>
        </p:nvSpPr>
        <p:spPr>
          <a:xfrm>
            <a:off x="4026750" y="3756450"/>
            <a:ext cx="49437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i="1" lang="en" sz="1100">
                <a:solidFill>
                  <a:srgbClr val="24292F"/>
                </a:solidFill>
                <a:highlight>
                  <a:srgbClr val="FFFFFF"/>
                </a:highlight>
                <a:latin typeface="Montserrat"/>
                <a:ea typeface="Montserrat"/>
                <a:cs typeface="Montserrat"/>
                <a:sym typeface="Montserrat"/>
              </a:rPr>
              <a:t>Initially we planned to show predictions for 2022 and 2023 but we found these ranges were nearly identical thus we only show one column for each weather feature. See above.</a:t>
            </a:r>
            <a:endParaRPr i="1" sz="13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36575" y="668588"/>
            <a:ext cx="2711426" cy="4518323"/>
          </a:xfrm>
          <a:prstGeom prst="rect">
            <a:avLst/>
          </a:prstGeom>
          <a:noFill/>
          <a:ln>
            <a:noFill/>
          </a:ln>
        </p:spPr>
      </p:pic>
      <p:pic>
        <p:nvPicPr>
          <p:cNvPr id="61" name="Google Shape;61;p14"/>
          <p:cNvPicPr preferRelativeResize="0"/>
          <p:nvPr/>
        </p:nvPicPr>
        <p:blipFill>
          <a:blip r:embed="rId4">
            <a:alphaModFix/>
          </a:blip>
          <a:stretch>
            <a:fillRect/>
          </a:stretch>
        </p:blipFill>
        <p:spPr>
          <a:xfrm rot="-927737">
            <a:off x="88701" y="2641375"/>
            <a:ext cx="624099" cy="750202"/>
          </a:xfrm>
          <a:prstGeom prst="rect">
            <a:avLst/>
          </a:prstGeom>
          <a:noFill/>
          <a:ln>
            <a:noFill/>
          </a:ln>
        </p:spPr>
      </p:pic>
      <p:sp>
        <p:nvSpPr>
          <p:cNvPr id="62" name="Google Shape;62;p14"/>
          <p:cNvSpPr txBox="1"/>
          <p:nvPr/>
        </p:nvSpPr>
        <p:spPr>
          <a:xfrm>
            <a:off x="1932925" y="279200"/>
            <a:ext cx="4713900" cy="393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688">
                <a:solidFill>
                  <a:srgbClr val="24292F"/>
                </a:solidFill>
                <a:highlight>
                  <a:srgbClr val="FFFFFF"/>
                </a:highlight>
                <a:latin typeface="Montserrat"/>
                <a:ea typeface="Montserrat"/>
                <a:cs typeface="Montserrat"/>
                <a:sym typeface="Montserrat"/>
              </a:rPr>
              <a:t>Before you grab your walking shoes, cameras, and water bottle, to explore “</a:t>
            </a:r>
            <a:r>
              <a:rPr lang="en" sz="2688">
                <a:solidFill>
                  <a:srgbClr val="980000"/>
                </a:solidFill>
                <a:highlight>
                  <a:srgbClr val="FFFFFF"/>
                </a:highlight>
                <a:latin typeface="Montserrat"/>
                <a:ea typeface="Montserrat"/>
                <a:cs typeface="Montserrat"/>
                <a:sym typeface="Montserrat"/>
              </a:rPr>
              <a:t>The Big Apple</a:t>
            </a:r>
            <a:r>
              <a:rPr lang="en" sz="2688">
                <a:solidFill>
                  <a:srgbClr val="24292F"/>
                </a:solidFill>
                <a:highlight>
                  <a:srgbClr val="FFFFFF"/>
                </a:highlight>
                <a:latin typeface="Montserrat"/>
                <a:ea typeface="Montserrat"/>
                <a:cs typeface="Montserrat"/>
                <a:sym typeface="Montserrat"/>
              </a:rPr>
              <a:t>” or “</a:t>
            </a:r>
            <a:r>
              <a:rPr lang="en" sz="2688">
                <a:solidFill>
                  <a:srgbClr val="980000"/>
                </a:solidFill>
                <a:highlight>
                  <a:srgbClr val="FFFFFF"/>
                </a:highlight>
                <a:latin typeface="Montserrat"/>
                <a:ea typeface="Montserrat"/>
                <a:cs typeface="Montserrat"/>
                <a:sym typeface="Montserrat"/>
              </a:rPr>
              <a:t>The City</a:t>
            </a:r>
            <a:r>
              <a:rPr lang="en" sz="2688">
                <a:solidFill>
                  <a:srgbClr val="24292F"/>
                </a:solidFill>
                <a:highlight>
                  <a:srgbClr val="FFFFFF"/>
                </a:highlight>
                <a:latin typeface="Montserrat"/>
                <a:ea typeface="Montserrat"/>
                <a:cs typeface="Montserrat"/>
                <a:sym typeface="Montserrat"/>
              </a:rPr>
              <a:t>”, you will need to plan for your big city vacation adventure and we are here to help!</a:t>
            </a:r>
            <a:endParaRPr>
              <a:latin typeface="Montserrat"/>
              <a:ea typeface="Montserrat"/>
              <a:cs typeface="Montserrat"/>
              <a:sym typeface="Montserrat"/>
            </a:endParaRPr>
          </a:p>
        </p:txBody>
      </p:sp>
      <p:pic>
        <p:nvPicPr>
          <p:cNvPr id="63" name="Google Shape;63;p14"/>
          <p:cNvPicPr preferRelativeResize="0"/>
          <p:nvPr/>
        </p:nvPicPr>
        <p:blipFill>
          <a:blip r:embed="rId5">
            <a:alphaModFix/>
          </a:blip>
          <a:stretch>
            <a:fillRect/>
          </a:stretch>
        </p:blipFill>
        <p:spPr>
          <a:xfrm rot="849259">
            <a:off x="6096526" y="3967177"/>
            <a:ext cx="780200" cy="780200"/>
          </a:xfrm>
          <a:prstGeom prst="rect">
            <a:avLst/>
          </a:prstGeom>
          <a:noFill/>
          <a:ln>
            <a:noFill/>
          </a:ln>
        </p:spPr>
      </p:pic>
      <p:pic>
        <p:nvPicPr>
          <p:cNvPr id="64" name="Google Shape;64;p14"/>
          <p:cNvPicPr preferRelativeResize="0"/>
          <p:nvPr/>
        </p:nvPicPr>
        <p:blipFill>
          <a:blip r:embed="rId6">
            <a:alphaModFix/>
          </a:blip>
          <a:stretch>
            <a:fillRect/>
          </a:stretch>
        </p:blipFill>
        <p:spPr>
          <a:xfrm>
            <a:off x="6474174" y="-236800"/>
            <a:ext cx="3086603" cy="5143501"/>
          </a:xfrm>
          <a:prstGeom prst="rect">
            <a:avLst/>
          </a:prstGeom>
          <a:noFill/>
          <a:ln>
            <a:noFill/>
          </a:ln>
        </p:spPr>
      </p:pic>
      <p:pic>
        <p:nvPicPr>
          <p:cNvPr id="65" name="Google Shape;65;p14"/>
          <p:cNvPicPr preferRelativeResize="0"/>
          <p:nvPr/>
        </p:nvPicPr>
        <p:blipFill>
          <a:blip r:embed="rId7">
            <a:alphaModFix/>
          </a:blip>
          <a:stretch>
            <a:fillRect/>
          </a:stretch>
        </p:blipFill>
        <p:spPr>
          <a:xfrm>
            <a:off x="7011400" y="3536899"/>
            <a:ext cx="537400" cy="617226"/>
          </a:xfrm>
          <a:prstGeom prst="rect">
            <a:avLst/>
          </a:prstGeom>
          <a:noFill/>
          <a:ln>
            <a:noFill/>
          </a:ln>
        </p:spPr>
      </p:pic>
      <p:sp>
        <p:nvSpPr>
          <p:cNvPr id="66" name="Google Shape;66;p14"/>
          <p:cNvSpPr txBox="1"/>
          <p:nvPr/>
        </p:nvSpPr>
        <p:spPr>
          <a:xfrm>
            <a:off x="6646825" y="279200"/>
            <a:ext cx="61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7" name="Google Shape;67;p14"/>
          <p:cNvPicPr preferRelativeResize="0"/>
          <p:nvPr/>
        </p:nvPicPr>
        <p:blipFill>
          <a:blip r:embed="rId8">
            <a:alphaModFix/>
          </a:blip>
          <a:stretch>
            <a:fillRect/>
          </a:stretch>
        </p:blipFill>
        <p:spPr>
          <a:xfrm rot="-617971">
            <a:off x="303452" y="4316775"/>
            <a:ext cx="381064" cy="400200"/>
          </a:xfrm>
          <a:prstGeom prst="rect">
            <a:avLst/>
          </a:prstGeom>
          <a:noFill/>
          <a:ln>
            <a:noFill/>
          </a:ln>
        </p:spPr>
      </p:pic>
      <p:pic>
        <p:nvPicPr>
          <p:cNvPr id="68" name="Google Shape;68;p14"/>
          <p:cNvPicPr preferRelativeResize="0"/>
          <p:nvPr/>
        </p:nvPicPr>
        <p:blipFill>
          <a:blip r:embed="rId9">
            <a:alphaModFix/>
          </a:blip>
          <a:stretch>
            <a:fillRect/>
          </a:stretch>
        </p:blipFill>
        <p:spPr>
          <a:xfrm>
            <a:off x="3309638" y="4154124"/>
            <a:ext cx="1768540" cy="8894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idx="4294967295" type="ctrTitle"/>
          </p:nvPr>
        </p:nvSpPr>
        <p:spPr>
          <a:xfrm>
            <a:off x="311700" y="1131150"/>
            <a:ext cx="8520600" cy="25233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2688">
              <a:solidFill>
                <a:srgbClr val="24292F"/>
              </a:solidFill>
              <a:highlight>
                <a:schemeClr val="lt1"/>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0"/>
              </a:spcAft>
              <a:buNone/>
            </a:pPr>
            <a:r>
              <a:rPr lang="en" sz="5000">
                <a:solidFill>
                  <a:srgbClr val="000000"/>
                </a:solidFill>
                <a:highlight>
                  <a:schemeClr val="lt1"/>
                </a:highlight>
                <a:latin typeface="Montserrat"/>
                <a:ea typeface="Montserrat"/>
                <a:cs typeface="Montserrat"/>
                <a:sym typeface="Montserrat"/>
              </a:rPr>
              <a:t>Team Notes for Next Steps</a:t>
            </a:r>
            <a:endParaRPr sz="5000">
              <a:solidFill>
                <a:srgbClr val="000000"/>
              </a:solidFill>
              <a:highlight>
                <a:schemeClr val="lt1"/>
              </a:highlight>
              <a:latin typeface="Montserrat"/>
              <a:ea typeface="Montserrat"/>
              <a:cs typeface="Montserrat"/>
              <a:sym typeface="Montserrat"/>
            </a:endParaRPr>
          </a:p>
          <a:p>
            <a:pPr indent="0" lvl="0" marL="0" rtl="0" algn="ctr">
              <a:lnSpc>
                <a:spcPct val="115000"/>
              </a:lnSpc>
              <a:spcBef>
                <a:spcPts val="1200"/>
              </a:spcBef>
              <a:spcAft>
                <a:spcPts val="1200"/>
              </a:spcAft>
              <a:buNone/>
            </a:pPr>
            <a:r>
              <a:t/>
            </a:r>
            <a:endParaRPr sz="1650">
              <a:solidFill>
                <a:srgbClr val="980000"/>
              </a:solidFill>
              <a:highlight>
                <a:schemeClr val="lt1"/>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ctrTitle"/>
          </p:nvPr>
        </p:nvSpPr>
        <p:spPr>
          <a:xfrm>
            <a:off x="311708" y="21190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980">
                <a:latin typeface="Montserrat"/>
                <a:ea typeface="Montserrat"/>
                <a:cs typeface="Montserrat"/>
                <a:sym typeface="Montserrat"/>
              </a:rPr>
              <a:t>Next Steps on PowerPoint</a:t>
            </a:r>
            <a:r>
              <a:rPr lang="en" sz="2980">
                <a:latin typeface="Montserrat"/>
                <a:ea typeface="Montserrat"/>
                <a:cs typeface="Montserrat"/>
                <a:sym typeface="Montserrat"/>
              </a:rPr>
              <a:t>:</a:t>
            </a:r>
            <a:endParaRPr sz="2980">
              <a:latin typeface="Montserrat"/>
              <a:ea typeface="Montserrat"/>
              <a:cs typeface="Montserrat"/>
              <a:sym typeface="Montserrat"/>
            </a:endParaRPr>
          </a:p>
          <a:p>
            <a:pPr indent="0" lvl="0" marL="0" rtl="0" algn="ctr">
              <a:spcBef>
                <a:spcPts val="0"/>
              </a:spcBef>
              <a:spcAft>
                <a:spcPts val="0"/>
              </a:spcAft>
              <a:buSzPts val="990"/>
              <a:buNone/>
            </a:pPr>
            <a:r>
              <a:t/>
            </a:r>
            <a:endParaRPr sz="2980">
              <a:latin typeface="Montserrat"/>
              <a:ea typeface="Montserrat"/>
              <a:cs typeface="Montserrat"/>
              <a:sym typeface="Montserrat"/>
            </a:endParaRPr>
          </a:p>
          <a:p>
            <a:pPr indent="-309880" lvl="0" marL="457200" rtl="0" algn="l">
              <a:spcBef>
                <a:spcPts val="0"/>
              </a:spcBef>
              <a:spcAft>
                <a:spcPts val="0"/>
              </a:spcAft>
              <a:buSzPts val="1280"/>
              <a:buFont typeface="Montserrat"/>
              <a:buChar char="●"/>
            </a:pPr>
            <a:r>
              <a:rPr lang="en" sz="1280">
                <a:latin typeface="Montserrat"/>
                <a:ea typeface="Montserrat"/>
                <a:cs typeface="Montserrat"/>
                <a:sym typeface="Montserrat"/>
              </a:rPr>
              <a:t>Get Feedback from Team</a:t>
            </a:r>
            <a:endParaRPr sz="1280">
              <a:latin typeface="Montserrat"/>
              <a:ea typeface="Montserrat"/>
              <a:cs typeface="Montserrat"/>
              <a:sym typeface="Montserrat"/>
            </a:endParaRPr>
          </a:p>
          <a:p>
            <a:pPr indent="-309880" lvl="0" marL="457200" rtl="0" algn="l">
              <a:spcBef>
                <a:spcPts val="0"/>
              </a:spcBef>
              <a:spcAft>
                <a:spcPts val="0"/>
              </a:spcAft>
              <a:buSzPts val="1280"/>
              <a:buFont typeface="Montserrat"/>
              <a:buChar char="●"/>
            </a:pPr>
            <a:r>
              <a:rPr lang="en" sz="1280">
                <a:latin typeface="Montserrat"/>
                <a:ea typeface="Montserrat"/>
                <a:cs typeface="Montserrat"/>
                <a:sym typeface="Montserrat"/>
              </a:rPr>
              <a:t>Edit Grammar</a:t>
            </a:r>
            <a:endParaRPr sz="1280">
              <a:latin typeface="Montserrat"/>
              <a:ea typeface="Montserrat"/>
              <a:cs typeface="Montserrat"/>
              <a:sym typeface="Montserrat"/>
            </a:endParaRPr>
          </a:p>
          <a:p>
            <a:pPr indent="-309880" lvl="0" marL="457200" rtl="0" algn="l">
              <a:spcBef>
                <a:spcPts val="0"/>
              </a:spcBef>
              <a:spcAft>
                <a:spcPts val="0"/>
              </a:spcAft>
              <a:buSzPts val="1280"/>
              <a:buFont typeface="Montserrat"/>
              <a:buChar char="●"/>
            </a:pPr>
            <a:r>
              <a:rPr lang="en" sz="1280">
                <a:latin typeface="Montserrat"/>
                <a:ea typeface="Montserrat"/>
                <a:cs typeface="Montserrat"/>
                <a:sym typeface="Montserrat"/>
              </a:rPr>
              <a:t>Reduce Verbiage - move some info to speaker notes</a:t>
            </a:r>
            <a:endParaRPr sz="1280">
              <a:latin typeface="Montserrat"/>
              <a:ea typeface="Montserrat"/>
              <a:cs typeface="Montserrat"/>
              <a:sym typeface="Montserrat"/>
            </a:endParaRPr>
          </a:p>
          <a:p>
            <a:pPr indent="-309880" lvl="0" marL="457200" rtl="0" algn="l">
              <a:spcBef>
                <a:spcPts val="0"/>
              </a:spcBef>
              <a:spcAft>
                <a:spcPts val="0"/>
              </a:spcAft>
              <a:buSzPts val="1280"/>
              <a:buFont typeface="Montserrat"/>
              <a:buChar char="●"/>
            </a:pPr>
            <a:r>
              <a:rPr lang="en" sz="1280">
                <a:latin typeface="Montserrat"/>
                <a:ea typeface="Montserrat"/>
                <a:cs typeface="Montserrat"/>
                <a:sym typeface="Montserrat"/>
              </a:rPr>
              <a:t>Pick a look - design, then light clip art or more sophisticated (I have neutral looking tourist, and ladies who pop for each city, and then the set I included)...a lot will depend on the final design...</a:t>
            </a:r>
            <a:endParaRPr sz="1280">
              <a:latin typeface="Montserrat"/>
              <a:ea typeface="Montserrat"/>
              <a:cs typeface="Montserrat"/>
              <a:sym typeface="Montserrat"/>
            </a:endParaRPr>
          </a:p>
          <a:p>
            <a:pPr indent="-309880" lvl="0" marL="457200" rtl="0" algn="l">
              <a:spcBef>
                <a:spcPts val="0"/>
              </a:spcBef>
              <a:spcAft>
                <a:spcPts val="0"/>
              </a:spcAft>
              <a:buSzPts val="1280"/>
              <a:buFont typeface="Montserrat"/>
              <a:buChar char="●"/>
            </a:pPr>
            <a:r>
              <a:rPr lang="en" sz="1280">
                <a:latin typeface="Montserrat"/>
                <a:ea typeface="Montserrat"/>
                <a:cs typeface="Montserrat"/>
                <a:sym typeface="Montserrat"/>
              </a:rPr>
              <a:t>Add animation</a:t>
            </a:r>
            <a:endParaRPr sz="1280">
              <a:latin typeface="Montserrat"/>
              <a:ea typeface="Montserrat"/>
              <a:cs typeface="Montserrat"/>
              <a:sym typeface="Montserrat"/>
            </a:endParaRPr>
          </a:p>
          <a:p>
            <a:pPr indent="-309880" lvl="0" marL="457200" rtl="0" algn="l">
              <a:spcBef>
                <a:spcPts val="0"/>
              </a:spcBef>
              <a:spcAft>
                <a:spcPts val="0"/>
              </a:spcAft>
              <a:buSzPts val="1280"/>
              <a:buFont typeface="Montserrat"/>
              <a:buChar char="●"/>
            </a:pPr>
            <a:r>
              <a:rPr lang="en" sz="1280">
                <a:latin typeface="Montserrat"/>
                <a:ea typeface="Montserrat"/>
                <a:cs typeface="Montserrat"/>
                <a:sym typeface="Montserrat"/>
              </a:rPr>
              <a:t>Wishlist</a:t>
            </a:r>
            <a:endParaRPr sz="1280">
              <a:latin typeface="Montserrat"/>
              <a:ea typeface="Montserrat"/>
              <a:cs typeface="Montserrat"/>
              <a:sym typeface="Montserrat"/>
            </a:endParaRPr>
          </a:p>
          <a:p>
            <a:pPr indent="-309880" lvl="0" marL="457200" rtl="0" algn="l">
              <a:spcBef>
                <a:spcPts val="0"/>
              </a:spcBef>
              <a:spcAft>
                <a:spcPts val="0"/>
              </a:spcAft>
              <a:buSzPts val="1280"/>
              <a:buFont typeface="Montserrat"/>
              <a:buChar char="●"/>
            </a:pPr>
            <a:r>
              <a:rPr lang="en" sz="1280">
                <a:latin typeface="Montserrat"/>
                <a:ea typeface="Montserrat"/>
                <a:cs typeface="Montserrat"/>
                <a:sym typeface="Montserrat"/>
              </a:rPr>
              <a:t>Challenges</a:t>
            </a:r>
            <a:endParaRPr sz="1280">
              <a:latin typeface="Montserrat"/>
              <a:ea typeface="Montserrat"/>
              <a:cs typeface="Montserrat"/>
              <a:sym typeface="Montserrat"/>
            </a:endParaRPr>
          </a:p>
          <a:p>
            <a:pPr indent="-309880" lvl="0" marL="457200" rtl="0" algn="l">
              <a:spcBef>
                <a:spcPts val="0"/>
              </a:spcBef>
              <a:spcAft>
                <a:spcPts val="0"/>
              </a:spcAft>
              <a:buSzPts val="1280"/>
              <a:buFont typeface="Montserrat"/>
              <a:buChar char="●"/>
            </a:pPr>
            <a:r>
              <a:rPr lang="en" sz="1280">
                <a:latin typeface="Montserrat"/>
                <a:ea typeface="Montserrat"/>
                <a:cs typeface="Montserrat"/>
                <a:sym typeface="Montserrat"/>
              </a:rPr>
              <a:t>Insert code clipits, sample scatter plot </a:t>
            </a:r>
            <a:r>
              <a:rPr lang="en" sz="1280">
                <a:latin typeface="Montserrat"/>
                <a:ea typeface="Montserrat"/>
                <a:cs typeface="Montserrat"/>
                <a:sym typeface="Montserrat"/>
              </a:rPr>
              <a:t>output from charts, and actual dashboard.</a:t>
            </a:r>
            <a:r>
              <a:rPr lang="en" sz="1280">
                <a:latin typeface="Montserrat"/>
                <a:ea typeface="Montserrat"/>
                <a:cs typeface="Montserrat"/>
                <a:sym typeface="Montserrat"/>
              </a:rPr>
              <a:t> </a:t>
            </a:r>
            <a:endParaRPr sz="1280">
              <a:latin typeface="Montserrat"/>
              <a:ea typeface="Montserrat"/>
              <a:cs typeface="Montserrat"/>
              <a:sym typeface="Montserrat"/>
            </a:endParaRPr>
          </a:p>
          <a:p>
            <a:pPr indent="0" lvl="0" marL="457200" rtl="0" algn="l">
              <a:spcBef>
                <a:spcPts val="0"/>
              </a:spcBef>
              <a:spcAft>
                <a:spcPts val="0"/>
              </a:spcAft>
              <a:buNone/>
            </a:pPr>
            <a:r>
              <a:t/>
            </a:r>
            <a:endParaRPr sz="1280"/>
          </a:p>
          <a:p>
            <a:pPr indent="0" lvl="0" marL="0" rtl="0" algn="ctr">
              <a:spcBef>
                <a:spcPts val="0"/>
              </a:spcBef>
              <a:spcAft>
                <a:spcPts val="0"/>
              </a:spcAft>
              <a:buSzPts val="990"/>
              <a:buNone/>
            </a:pPr>
            <a:r>
              <a:t/>
            </a:r>
            <a:endParaRPr sz="298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ctrTitle"/>
          </p:nvPr>
        </p:nvSpPr>
        <p:spPr>
          <a:xfrm>
            <a:off x="225783" y="-6084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latin typeface="Montserrat"/>
                <a:ea typeface="Montserrat"/>
                <a:cs typeface="Montserrat"/>
                <a:sym typeface="Montserrat"/>
              </a:rPr>
              <a:t>Permission approved by artist to use in presentation. Let’s see if we can use it.</a:t>
            </a:r>
            <a:endParaRPr sz="3000">
              <a:latin typeface="Montserrat"/>
              <a:ea typeface="Montserrat"/>
              <a:cs typeface="Montserrat"/>
              <a:sym typeface="Montserrat"/>
            </a:endParaRPr>
          </a:p>
          <a:p>
            <a:pPr indent="0" lvl="0" marL="0" rtl="0" algn="ctr">
              <a:spcBef>
                <a:spcPts val="0"/>
              </a:spcBef>
              <a:spcAft>
                <a:spcPts val="0"/>
              </a:spcAft>
              <a:buNone/>
            </a:pPr>
            <a:r>
              <a:rPr lang="en" sz="1200" u="sng">
                <a:solidFill>
                  <a:srgbClr val="222222"/>
                </a:solidFill>
                <a:highlight>
                  <a:srgbClr val="EAEAEA"/>
                </a:highlight>
                <a:latin typeface="Montserrat"/>
                <a:ea typeface="Montserrat"/>
                <a:cs typeface="Montserrat"/>
                <a:sym typeface="Montserrat"/>
                <a:hlinkClick r:id="rId3">
                  <a:extLst>
                    <a:ext uri="{A12FA001-AC4F-418D-AE19-62706E023703}">
                      <ahyp:hlinkClr val="tx"/>
                    </a:ext>
                  </a:extLst>
                </a:hlinkClick>
              </a:rPr>
              <a:t>www.etsy.com/listing/809496152/london-icon-watercolor-illustration</a:t>
            </a:r>
            <a:endParaRPr sz="3000">
              <a:latin typeface="Montserrat"/>
              <a:ea typeface="Montserrat"/>
              <a:cs typeface="Montserrat"/>
              <a:sym typeface="Montserrat"/>
            </a:endParaRPr>
          </a:p>
        </p:txBody>
      </p:sp>
      <p:pic>
        <p:nvPicPr>
          <p:cNvPr id="212" name="Google Shape;212;p34"/>
          <p:cNvPicPr preferRelativeResize="0"/>
          <p:nvPr/>
        </p:nvPicPr>
        <p:blipFill>
          <a:blip r:embed="rId4">
            <a:alphaModFix/>
          </a:blip>
          <a:stretch>
            <a:fillRect/>
          </a:stretch>
        </p:blipFill>
        <p:spPr>
          <a:xfrm>
            <a:off x="1022175" y="1766325"/>
            <a:ext cx="3463539" cy="3312750"/>
          </a:xfrm>
          <a:prstGeom prst="rect">
            <a:avLst/>
          </a:prstGeom>
          <a:noFill/>
          <a:ln>
            <a:noFill/>
          </a:ln>
        </p:spPr>
      </p:pic>
      <p:pic>
        <p:nvPicPr>
          <p:cNvPr id="213" name="Google Shape;213;p34"/>
          <p:cNvPicPr preferRelativeResize="0"/>
          <p:nvPr/>
        </p:nvPicPr>
        <p:blipFill>
          <a:blip r:embed="rId5">
            <a:alphaModFix/>
          </a:blip>
          <a:stretch>
            <a:fillRect/>
          </a:stretch>
        </p:blipFill>
        <p:spPr>
          <a:xfrm>
            <a:off x="5003925" y="1766325"/>
            <a:ext cx="3317362" cy="331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311700" y="744575"/>
            <a:ext cx="8520600" cy="25233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lang="en" sz="2688">
                <a:solidFill>
                  <a:srgbClr val="24292F"/>
                </a:solidFill>
                <a:highlight>
                  <a:schemeClr val="lt1"/>
                </a:highlight>
                <a:latin typeface="Montserrat"/>
                <a:ea typeface="Montserrat"/>
                <a:cs typeface="Montserrat"/>
                <a:sym typeface="Montserrat"/>
              </a:rPr>
              <a:t>Utilizing </a:t>
            </a:r>
            <a:endParaRPr sz="2688">
              <a:solidFill>
                <a:srgbClr val="24292F"/>
              </a:solidFill>
              <a:highlight>
                <a:schemeClr val="lt1"/>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6650">
                <a:solidFill>
                  <a:srgbClr val="980000"/>
                </a:solidFill>
                <a:highlight>
                  <a:schemeClr val="lt1"/>
                </a:highlight>
                <a:latin typeface="Montserrat"/>
                <a:ea typeface="Montserrat"/>
                <a:cs typeface="Montserrat"/>
                <a:sym typeface="Montserrat"/>
              </a:rPr>
              <a:t>Tableau</a:t>
            </a:r>
            <a:r>
              <a:rPr lang="en" sz="2688">
                <a:solidFill>
                  <a:srgbClr val="980000"/>
                </a:solidFill>
                <a:highlight>
                  <a:schemeClr val="lt1"/>
                </a:highlight>
                <a:latin typeface="Montserrat"/>
                <a:ea typeface="Montserrat"/>
                <a:cs typeface="Montserrat"/>
                <a:sym typeface="Montserrat"/>
              </a:rPr>
              <a:t> </a:t>
            </a:r>
            <a:endParaRPr sz="2688">
              <a:solidFill>
                <a:srgbClr val="980000"/>
              </a:solidFill>
              <a:highlight>
                <a:schemeClr val="lt1"/>
              </a:highlight>
              <a:latin typeface="Montserrat"/>
              <a:ea typeface="Montserrat"/>
              <a:cs typeface="Montserrat"/>
              <a:sym typeface="Montserrat"/>
            </a:endParaRPr>
          </a:p>
          <a:p>
            <a:pPr indent="0" lvl="0" marL="0" rtl="0" algn="ctr">
              <a:lnSpc>
                <a:spcPct val="115000"/>
              </a:lnSpc>
              <a:spcBef>
                <a:spcPts val="1200"/>
              </a:spcBef>
              <a:spcAft>
                <a:spcPts val="1200"/>
              </a:spcAft>
              <a:buNone/>
            </a:pPr>
            <a:r>
              <a:rPr lang="en" sz="2688">
                <a:solidFill>
                  <a:srgbClr val="24292F"/>
                </a:solidFill>
                <a:highlight>
                  <a:schemeClr val="lt1"/>
                </a:highlight>
                <a:latin typeface="Montserrat"/>
                <a:ea typeface="Montserrat"/>
                <a:cs typeface="Montserrat"/>
                <a:sym typeface="Montserrat"/>
              </a:rPr>
              <a:t>for our Dashboard...</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rot="-5">
            <a:off x="1117725" y="2330251"/>
            <a:ext cx="2166628" cy="2448822"/>
          </a:xfrm>
          <a:prstGeom prst="rect">
            <a:avLst/>
          </a:prstGeom>
          <a:noFill/>
          <a:ln>
            <a:noFill/>
          </a:ln>
        </p:spPr>
      </p:pic>
      <p:pic>
        <p:nvPicPr>
          <p:cNvPr id="79" name="Google Shape;79;p16"/>
          <p:cNvPicPr preferRelativeResize="0"/>
          <p:nvPr/>
        </p:nvPicPr>
        <p:blipFill>
          <a:blip r:embed="rId4">
            <a:alphaModFix/>
          </a:blip>
          <a:stretch>
            <a:fillRect/>
          </a:stretch>
        </p:blipFill>
        <p:spPr>
          <a:xfrm rot="6">
            <a:off x="5606100" y="2646727"/>
            <a:ext cx="2445426" cy="1980795"/>
          </a:xfrm>
          <a:prstGeom prst="rect">
            <a:avLst/>
          </a:prstGeom>
          <a:noFill/>
          <a:ln>
            <a:noFill/>
          </a:ln>
        </p:spPr>
      </p:pic>
      <p:sp>
        <p:nvSpPr>
          <p:cNvPr id="80" name="Google Shape;80;p16"/>
          <p:cNvSpPr txBox="1"/>
          <p:nvPr/>
        </p:nvSpPr>
        <p:spPr>
          <a:xfrm>
            <a:off x="2280950" y="1108250"/>
            <a:ext cx="4319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200">
              <a:solidFill>
                <a:srgbClr val="24292F"/>
              </a:solidFill>
              <a:highlight>
                <a:srgbClr val="FFFFFF"/>
              </a:highlight>
            </a:endParaRPr>
          </a:p>
        </p:txBody>
      </p:sp>
      <p:sp>
        <p:nvSpPr>
          <p:cNvPr id="81" name="Google Shape;81;p16"/>
          <p:cNvSpPr txBox="1"/>
          <p:nvPr/>
        </p:nvSpPr>
        <p:spPr>
          <a:xfrm>
            <a:off x="600600" y="828200"/>
            <a:ext cx="7942800" cy="159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688">
                <a:solidFill>
                  <a:srgbClr val="24292F"/>
                </a:solidFill>
                <a:highlight>
                  <a:srgbClr val="FFFFFF"/>
                </a:highlight>
                <a:latin typeface="Montserrat"/>
                <a:ea typeface="Montserrat"/>
                <a:cs typeface="Montserrat"/>
                <a:sym typeface="Montserrat"/>
              </a:rPr>
              <a:t>You will have an interactive experience where you will first be prompted to select which </a:t>
            </a:r>
            <a:r>
              <a:rPr lang="en" sz="2988">
                <a:solidFill>
                  <a:srgbClr val="980000"/>
                </a:solidFill>
                <a:highlight>
                  <a:srgbClr val="FFFFFF"/>
                </a:highlight>
                <a:latin typeface="Montserrat"/>
                <a:ea typeface="Montserrat"/>
                <a:cs typeface="Montserrat"/>
                <a:sym typeface="Montserrat"/>
              </a:rPr>
              <a:t>BIG CITY</a:t>
            </a:r>
            <a:r>
              <a:rPr lang="en" sz="2688">
                <a:solidFill>
                  <a:srgbClr val="24292F"/>
                </a:solidFill>
                <a:highlight>
                  <a:srgbClr val="FFFFFF"/>
                </a:highlight>
                <a:latin typeface="Montserrat"/>
                <a:ea typeface="Montserrat"/>
                <a:cs typeface="Montserrat"/>
                <a:sym typeface="Montserrat"/>
              </a:rPr>
              <a:t> that you want to explore...</a:t>
            </a:r>
            <a:endParaRPr sz="2688">
              <a:solidFill>
                <a:srgbClr val="24292F"/>
              </a:solidFill>
              <a:highlight>
                <a:srgbClr val="FFFFFF"/>
              </a:highlight>
              <a:latin typeface="Montserrat"/>
              <a:ea typeface="Montserrat"/>
              <a:cs typeface="Montserrat"/>
              <a:sym typeface="Montserrat"/>
            </a:endParaRPr>
          </a:p>
        </p:txBody>
      </p:sp>
      <p:pic>
        <p:nvPicPr>
          <p:cNvPr id="82" name="Google Shape;82;p16"/>
          <p:cNvPicPr preferRelativeResize="0"/>
          <p:nvPr/>
        </p:nvPicPr>
        <p:blipFill>
          <a:blip r:embed="rId5">
            <a:alphaModFix/>
          </a:blip>
          <a:stretch>
            <a:fillRect/>
          </a:stretch>
        </p:blipFill>
        <p:spPr>
          <a:xfrm rot="3177629">
            <a:off x="68931" y="-352197"/>
            <a:ext cx="1510215" cy="1531495"/>
          </a:xfrm>
          <a:prstGeom prst="rect">
            <a:avLst/>
          </a:prstGeom>
          <a:noFill/>
          <a:ln>
            <a:noFill/>
          </a:ln>
        </p:spPr>
      </p:pic>
      <p:sp>
        <p:nvSpPr>
          <p:cNvPr id="83" name="Google Shape;83;p16"/>
          <p:cNvSpPr txBox="1"/>
          <p:nvPr/>
        </p:nvSpPr>
        <p:spPr>
          <a:xfrm>
            <a:off x="3733050" y="3183550"/>
            <a:ext cx="1677900" cy="59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688">
                <a:solidFill>
                  <a:srgbClr val="24292F"/>
                </a:solidFill>
                <a:highlight>
                  <a:schemeClr val="lt1"/>
                </a:highlight>
                <a:latin typeface="Covered By Your Grace"/>
                <a:ea typeface="Covered By Your Grace"/>
                <a:cs typeface="Covered By Your Grace"/>
                <a:sym typeface="Covered By Your Grace"/>
              </a:rPr>
              <a: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rot="872137">
            <a:off x="6924101" y="-58524"/>
            <a:ext cx="2708324" cy="2708324"/>
          </a:xfrm>
          <a:prstGeom prst="rect">
            <a:avLst/>
          </a:prstGeom>
          <a:noFill/>
          <a:ln>
            <a:noFill/>
          </a:ln>
        </p:spPr>
      </p:pic>
      <p:sp>
        <p:nvSpPr>
          <p:cNvPr id="89" name="Google Shape;89;p17"/>
          <p:cNvSpPr txBox="1"/>
          <p:nvPr/>
        </p:nvSpPr>
        <p:spPr>
          <a:xfrm>
            <a:off x="809100" y="344950"/>
            <a:ext cx="7215900" cy="307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688">
                <a:solidFill>
                  <a:srgbClr val="980000"/>
                </a:solidFill>
                <a:highlight>
                  <a:srgbClr val="FFFFFF"/>
                </a:highlight>
                <a:latin typeface="Montserrat"/>
                <a:ea typeface="Montserrat"/>
                <a:cs typeface="Montserrat"/>
                <a:sym typeface="Montserrat"/>
              </a:rPr>
              <a:t>N</a:t>
            </a:r>
            <a:r>
              <a:rPr lang="en" sz="2188">
                <a:solidFill>
                  <a:srgbClr val="980000"/>
                </a:solidFill>
                <a:highlight>
                  <a:srgbClr val="FFFFFF"/>
                </a:highlight>
                <a:latin typeface="Montserrat"/>
                <a:ea typeface="Montserrat"/>
                <a:cs typeface="Montserrat"/>
                <a:sym typeface="Montserrat"/>
              </a:rPr>
              <a:t>ext, you may ask yourself when should </a:t>
            </a:r>
            <a:endParaRPr sz="2188">
              <a:solidFill>
                <a:srgbClr val="980000"/>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980000"/>
                </a:solidFill>
                <a:highlight>
                  <a:srgbClr val="FFFFFF"/>
                </a:highlight>
                <a:latin typeface="Montserrat"/>
                <a:ea typeface="Montserrat"/>
                <a:cs typeface="Montserrat"/>
                <a:sym typeface="Montserrat"/>
              </a:rPr>
              <a:t>I plan my adventure? </a:t>
            </a:r>
            <a:endParaRPr sz="2188">
              <a:solidFill>
                <a:srgbClr val="980000"/>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00">
              <a:solidFill>
                <a:srgbClr val="980000"/>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1588">
                <a:solidFill>
                  <a:srgbClr val="24292F"/>
                </a:solidFill>
                <a:highlight>
                  <a:srgbClr val="FFFFFF"/>
                </a:highlight>
                <a:latin typeface="Montserrat"/>
                <a:ea typeface="Montserrat"/>
                <a:cs typeface="Montserrat"/>
                <a:sym typeface="Montserrat"/>
              </a:rPr>
              <a:t>Considering there will be a lot of walking, our team recommends that you plan your trip when you will be the most comfortable to visit. </a:t>
            </a:r>
            <a:endParaRPr sz="15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1200"/>
              </a:spcAft>
              <a:buNone/>
            </a:pPr>
            <a:r>
              <a:rPr lang="en" sz="1588">
                <a:solidFill>
                  <a:srgbClr val="24292F"/>
                </a:solidFill>
                <a:highlight>
                  <a:srgbClr val="FFFFFF"/>
                </a:highlight>
                <a:latin typeface="Montserrat"/>
                <a:ea typeface="Montserrat"/>
                <a:cs typeface="Montserrat"/>
                <a:sym typeface="Montserrat"/>
              </a:rPr>
              <a:t>So, we will provide a table predicting the average maximum temperature, precipitation, snowfall (NYC), and sunlight (London) per month so you can decide the optimal time frame to book your trip!</a:t>
            </a:r>
            <a:endParaRPr sz="100">
              <a:solidFill>
                <a:srgbClr val="24292F"/>
              </a:solidFill>
              <a:highlight>
                <a:srgbClr val="FFFFFF"/>
              </a:highlight>
              <a:latin typeface="Montserrat"/>
              <a:ea typeface="Montserrat"/>
              <a:cs typeface="Montserrat"/>
              <a:sym typeface="Montserrat"/>
            </a:endParaRPr>
          </a:p>
        </p:txBody>
      </p:sp>
      <p:pic>
        <p:nvPicPr>
          <p:cNvPr id="90" name="Google Shape;90;p17"/>
          <p:cNvPicPr preferRelativeResize="0"/>
          <p:nvPr/>
        </p:nvPicPr>
        <p:blipFill>
          <a:blip r:embed="rId4">
            <a:alphaModFix/>
          </a:blip>
          <a:stretch>
            <a:fillRect/>
          </a:stretch>
        </p:blipFill>
        <p:spPr>
          <a:xfrm rot="-4648458">
            <a:off x="418725" y="3073625"/>
            <a:ext cx="1817474" cy="1618275"/>
          </a:xfrm>
          <a:prstGeom prst="rect">
            <a:avLst/>
          </a:prstGeom>
          <a:noFill/>
          <a:ln>
            <a:noFill/>
          </a:ln>
        </p:spPr>
      </p:pic>
      <p:pic>
        <p:nvPicPr>
          <p:cNvPr id="91" name="Google Shape;91;p17"/>
          <p:cNvPicPr preferRelativeResize="0"/>
          <p:nvPr/>
        </p:nvPicPr>
        <p:blipFill>
          <a:blip r:embed="rId5">
            <a:alphaModFix/>
          </a:blip>
          <a:stretch>
            <a:fillRect/>
          </a:stretch>
        </p:blipFill>
        <p:spPr>
          <a:xfrm>
            <a:off x="87125" y="132973"/>
            <a:ext cx="911500" cy="983225"/>
          </a:xfrm>
          <a:prstGeom prst="rect">
            <a:avLst/>
          </a:prstGeom>
          <a:noFill/>
          <a:ln>
            <a:noFill/>
          </a:ln>
        </p:spPr>
      </p:pic>
      <p:pic>
        <p:nvPicPr>
          <p:cNvPr id="92" name="Google Shape;92;p17"/>
          <p:cNvPicPr preferRelativeResize="0"/>
          <p:nvPr/>
        </p:nvPicPr>
        <p:blipFill>
          <a:blip r:embed="rId6">
            <a:alphaModFix/>
          </a:blip>
          <a:stretch>
            <a:fillRect/>
          </a:stretch>
        </p:blipFill>
        <p:spPr>
          <a:xfrm>
            <a:off x="3078350" y="3342075"/>
            <a:ext cx="3134200" cy="166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nvSpPr>
        <p:spPr>
          <a:xfrm>
            <a:off x="1733150" y="815850"/>
            <a:ext cx="6224400" cy="410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188">
                <a:solidFill>
                  <a:srgbClr val="980000"/>
                </a:solidFill>
                <a:highlight>
                  <a:srgbClr val="FFFFFF"/>
                </a:highlight>
                <a:latin typeface="Montserrat"/>
                <a:ea typeface="Montserrat"/>
                <a:cs typeface="Montserrat"/>
                <a:sym typeface="Montserrat"/>
              </a:rPr>
              <a:t>Next, where should you book your hotel?</a:t>
            </a:r>
            <a:endParaRPr sz="2188">
              <a:solidFill>
                <a:srgbClr val="980000"/>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500">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500">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We will provide a map of the city with a layer of hotel </a:t>
            </a:r>
            <a:r>
              <a:rPr lang="en" sz="2188">
                <a:solidFill>
                  <a:srgbClr val="24292F"/>
                </a:solidFill>
                <a:highlight>
                  <a:srgbClr val="FFFFFF"/>
                </a:highlight>
                <a:latin typeface="Montserrat"/>
                <a:ea typeface="Montserrat"/>
                <a:cs typeface="Montserrat"/>
                <a:sym typeface="Montserrat"/>
              </a:rPr>
              <a:t>accommodations</a:t>
            </a:r>
            <a:r>
              <a:rPr lang="en" sz="2188">
                <a:solidFill>
                  <a:srgbClr val="24292F"/>
                </a:solidFill>
                <a:highlight>
                  <a:srgbClr val="FFFFFF"/>
                </a:highlight>
                <a:latin typeface="Montserrat"/>
                <a:ea typeface="Montserrat"/>
                <a:cs typeface="Montserrat"/>
                <a:sym typeface="Montserrat"/>
              </a:rPr>
              <a:t> that include not only the location, but the price category, and the average rating.</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700">
              <a:solidFill>
                <a:srgbClr val="24292F"/>
              </a:solidFill>
              <a:highlight>
                <a:srgbClr val="FFFFFF"/>
              </a:highlight>
            </a:endParaRPr>
          </a:p>
        </p:txBody>
      </p:sp>
      <p:pic>
        <p:nvPicPr>
          <p:cNvPr id="98" name="Google Shape;98;p18"/>
          <p:cNvPicPr preferRelativeResize="0"/>
          <p:nvPr/>
        </p:nvPicPr>
        <p:blipFill rotWithShape="1">
          <a:blip r:embed="rId3">
            <a:alphaModFix/>
          </a:blip>
          <a:srcRect b="24611" l="13181" r="14554" t="23770"/>
          <a:stretch/>
        </p:blipFill>
        <p:spPr>
          <a:xfrm>
            <a:off x="2512100" y="1363425"/>
            <a:ext cx="719900" cy="719900"/>
          </a:xfrm>
          <a:prstGeom prst="rect">
            <a:avLst/>
          </a:prstGeom>
          <a:noFill/>
          <a:ln>
            <a:noFill/>
          </a:ln>
        </p:spPr>
      </p:pic>
      <p:pic>
        <p:nvPicPr>
          <p:cNvPr id="99" name="Google Shape;99;p18"/>
          <p:cNvPicPr preferRelativeResize="0"/>
          <p:nvPr/>
        </p:nvPicPr>
        <p:blipFill rotWithShape="1">
          <a:blip r:embed="rId3">
            <a:alphaModFix/>
          </a:blip>
          <a:srcRect b="24611" l="13181" r="14554" t="23770"/>
          <a:stretch/>
        </p:blipFill>
        <p:spPr>
          <a:xfrm>
            <a:off x="3498750" y="1363425"/>
            <a:ext cx="719900" cy="719900"/>
          </a:xfrm>
          <a:prstGeom prst="rect">
            <a:avLst/>
          </a:prstGeom>
          <a:noFill/>
          <a:ln>
            <a:noFill/>
          </a:ln>
        </p:spPr>
      </p:pic>
      <p:pic>
        <p:nvPicPr>
          <p:cNvPr id="100" name="Google Shape;100;p18"/>
          <p:cNvPicPr preferRelativeResize="0"/>
          <p:nvPr/>
        </p:nvPicPr>
        <p:blipFill rotWithShape="1">
          <a:blip r:embed="rId3">
            <a:alphaModFix/>
          </a:blip>
          <a:srcRect b="24611" l="13181" r="14554" t="23770"/>
          <a:stretch/>
        </p:blipFill>
        <p:spPr>
          <a:xfrm>
            <a:off x="4452425" y="1363425"/>
            <a:ext cx="719900" cy="719900"/>
          </a:xfrm>
          <a:prstGeom prst="rect">
            <a:avLst/>
          </a:prstGeom>
          <a:noFill/>
          <a:ln>
            <a:noFill/>
          </a:ln>
        </p:spPr>
      </p:pic>
      <p:pic>
        <p:nvPicPr>
          <p:cNvPr id="101" name="Google Shape;101;p18"/>
          <p:cNvPicPr preferRelativeResize="0"/>
          <p:nvPr/>
        </p:nvPicPr>
        <p:blipFill rotWithShape="1">
          <a:blip r:embed="rId3">
            <a:alphaModFix/>
          </a:blip>
          <a:srcRect b="24611" l="13181" r="14554" t="23770"/>
          <a:stretch/>
        </p:blipFill>
        <p:spPr>
          <a:xfrm>
            <a:off x="5432075" y="1363425"/>
            <a:ext cx="719900" cy="719900"/>
          </a:xfrm>
          <a:prstGeom prst="rect">
            <a:avLst/>
          </a:prstGeom>
          <a:noFill/>
          <a:ln>
            <a:noFill/>
          </a:ln>
        </p:spPr>
      </p:pic>
      <p:pic>
        <p:nvPicPr>
          <p:cNvPr id="102" name="Google Shape;102;p18"/>
          <p:cNvPicPr preferRelativeResize="0"/>
          <p:nvPr/>
        </p:nvPicPr>
        <p:blipFill rotWithShape="1">
          <a:blip r:embed="rId3">
            <a:alphaModFix/>
          </a:blip>
          <a:srcRect b="24611" l="13181" r="14554" t="23770"/>
          <a:stretch/>
        </p:blipFill>
        <p:spPr>
          <a:xfrm>
            <a:off x="6411725" y="1363425"/>
            <a:ext cx="719900" cy="719900"/>
          </a:xfrm>
          <a:prstGeom prst="rect">
            <a:avLst/>
          </a:prstGeom>
          <a:noFill/>
          <a:ln>
            <a:noFill/>
          </a:ln>
        </p:spPr>
      </p:pic>
      <p:pic>
        <p:nvPicPr>
          <p:cNvPr id="103" name="Google Shape;103;p18"/>
          <p:cNvPicPr preferRelativeResize="0"/>
          <p:nvPr/>
        </p:nvPicPr>
        <p:blipFill>
          <a:blip r:embed="rId4">
            <a:alphaModFix/>
          </a:blip>
          <a:stretch>
            <a:fillRect/>
          </a:stretch>
        </p:blipFill>
        <p:spPr>
          <a:xfrm rot="453307">
            <a:off x="7473700" y="2732223"/>
            <a:ext cx="1510600" cy="2528874"/>
          </a:xfrm>
          <a:prstGeom prst="rect">
            <a:avLst/>
          </a:prstGeom>
          <a:noFill/>
          <a:ln>
            <a:noFill/>
          </a:ln>
        </p:spPr>
      </p:pic>
      <p:pic>
        <p:nvPicPr>
          <p:cNvPr id="104" name="Google Shape;104;p18"/>
          <p:cNvPicPr preferRelativeResize="0"/>
          <p:nvPr/>
        </p:nvPicPr>
        <p:blipFill>
          <a:blip r:embed="rId5">
            <a:alphaModFix/>
          </a:blip>
          <a:stretch>
            <a:fillRect/>
          </a:stretch>
        </p:blipFill>
        <p:spPr>
          <a:xfrm>
            <a:off x="7559996" y="3614357"/>
            <a:ext cx="123675" cy="123689"/>
          </a:xfrm>
          <a:prstGeom prst="rect">
            <a:avLst/>
          </a:prstGeom>
          <a:noFill/>
          <a:ln>
            <a:noFill/>
          </a:ln>
        </p:spPr>
      </p:pic>
      <p:pic>
        <p:nvPicPr>
          <p:cNvPr id="105" name="Google Shape;105;p18"/>
          <p:cNvPicPr preferRelativeResize="0"/>
          <p:nvPr/>
        </p:nvPicPr>
        <p:blipFill>
          <a:blip r:embed="rId6">
            <a:alphaModFix/>
          </a:blip>
          <a:stretch>
            <a:fillRect/>
          </a:stretch>
        </p:blipFill>
        <p:spPr>
          <a:xfrm>
            <a:off x="332950" y="173048"/>
            <a:ext cx="1578424" cy="1674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nvSpPr>
        <p:spPr>
          <a:xfrm>
            <a:off x="2558800" y="304500"/>
            <a:ext cx="3779100" cy="5751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188">
                <a:solidFill>
                  <a:srgbClr val="980000"/>
                </a:solidFill>
                <a:highlight>
                  <a:srgbClr val="FFFFFF"/>
                </a:highlight>
                <a:latin typeface="Montserrat"/>
                <a:ea typeface="Montserrat"/>
                <a:cs typeface="Montserrat"/>
                <a:sym typeface="Montserrat"/>
              </a:rPr>
              <a:t>Itinerary Made Easy</a:t>
            </a:r>
            <a:endParaRPr sz="2188">
              <a:solidFill>
                <a:srgbClr val="980000"/>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For those who want to make the most out of their trip, </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You will have the option to add an additional layer to your city map that group nearby points of interest so that you can optimally create your daily </a:t>
            </a:r>
            <a:r>
              <a:rPr lang="en" sz="2188">
                <a:solidFill>
                  <a:srgbClr val="24292F"/>
                </a:solidFill>
                <a:highlight>
                  <a:srgbClr val="FFFFFF"/>
                </a:highlight>
                <a:latin typeface="Montserrat"/>
                <a:ea typeface="Montserrat"/>
                <a:cs typeface="Montserrat"/>
                <a:sym typeface="Montserrat"/>
              </a:rPr>
              <a:t>itinerary</a:t>
            </a:r>
            <a:r>
              <a:rPr lang="en" sz="2188">
                <a:solidFill>
                  <a:srgbClr val="24292F"/>
                </a:solidFill>
                <a:highlight>
                  <a:srgbClr val="FFFFFF"/>
                </a:highlight>
                <a:latin typeface="Montserrat"/>
                <a:ea typeface="Montserrat"/>
                <a:cs typeface="Montserrat"/>
                <a:sym typeface="Montserrat"/>
              </a:rPr>
              <a:t>!</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700">
              <a:solidFill>
                <a:srgbClr val="24292F"/>
              </a:solidFill>
              <a:highlight>
                <a:srgbClr val="FFFFFF"/>
              </a:highlight>
            </a:endParaRPr>
          </a:p>
        </p:txBody>
      </p:sp>
      <p:pic>
        <p:nvPicPr>
          <p:cNvPr id="111" name="Google Shape;111;p19"/>
          <p:cNvPicPr preferRelativeResize="0"/>
          <p:nvPr/>
        </p:nvPicPr>
        <p:blipFill>
          <a:blip r:embed="rId3">
            <a:alphaModFix/>
          </a:blip>
          <a:stretch>
            <a:fillRect/>
          </a:stretch>
        </p:blipFill>
        <p:spPr>
          <a:xfrm rot="-255095">
            <a:off x="-82276" y="395477"/>
            <a:ext cx="2581550" cy="3419501"/>
          </a:xfrm>
          <a:prstGeom prst="rect">
            <a:avLst/>
          </a:prstGeom>
          <a:noFill/>
          <a:ln>
            <a:noFill/>
          </a:ln>
        </p:spPr>
      </p:pic>
      <p:pic>
        <p:nvPicPr>
          <p:cNvPr id="112" name="Google Shape;112;p19"/>
          <p:cNvPicPr preferRelativeResize="0"/>
          <p:nvPr/>
        </p:nvPicPr>
        <p:blipFill>
          <a:blip r:embed="rId4">
            <a:alphaModFix/>
          </a:blip>
          <a:stretch>
            <a:fillRect/>
          </a:stretch>
        </p:blipFill>
        <p:spPr>
          <a:xfrm rot="653694">
            <a:off x="6346975" y="1287576"/>
            <a:ext cx="2581547" cy="3419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nvSpPr>
        <p:spPr>
          <a:xfrm>
            <a:off x="300225" y="225500"/>
            <a:ext cx="6368100" cy="409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188">
                <a:solidFill>
                  <a:srgbClr val="980000"/>
                </a:solidFill>
                <a:highlight>
                  <a:srgbClr val="FFFFFF"/>
                </a:highlight>
                <a:latin typeface="Montserrat"/>
                <a:ea typeface="Montserrat"/>
                <a:cs typeface="Montserrat"/>
                <a:sym typeface="Montserrat"/>
              </a:rPr>
              <a:t>Do you need to refuel for the day? Or want to add to your cultural culinary experience?</a:t>
            </a:r>
            <a:endParaRPr sz="2188">
              <a:solidFill>
                <a:srgbClr val="980000"/>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t/>
            </a:r>
            <a:endParaRPr sz="500">
              <a:solidFill>
                <a:srgbClr val="24292F"/>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2188">
                <a:solidFill>
                  <a:srgbClr val="24292F"/>
                </a:solidFill>
                <a:highlight>
                  <a:srgbClr val="FFFFFF"/>
                </a:highlight>
                <a:latin typeface="Montserrat"/>
                <a:ea typeface="Montserrat"/>
                <a:cs typeface="Montserrat"/>
                <a:sym typeface="Montserrat"/>
              </a:rPr>
              <a:t>You will have the option to add yet another layer to our map. This time you can add nearby restaurants that will include their location, the type of restaurant, price category and average rating.</a:t>
            </a:r>
            <a:endParaRPr sz="2188">
              <a:solidFill>
                <a:srgbClr val="24292F"/>
              </a:solidFill>
              <a:highlight>
                <a:srgbClr val="FFFFFF"/>
              </a:highlight>
              <a:latin typeface="Montserrat"/>
              <a:ea typeface="Montserrat"/>
              <a:cs typeface="Montserrat"/>
              <a:sym typeface="Montserrat"/>
            </a:endParaRPr>
          </a:p>
          <a:p>
            <a:pPr indent="0" lvl="0" marL="0" rtl="0" algn="ctr">
              <a:lnSpc>
                <a:spcPct val="115000"/>
              </a:lnSpc>
              <a:spcBef>
                <a:spcPts val="1200"/>
              </a:spcBef>
              <a:spcAft>
                <a:spcPts val="0"/>
              </a:spcAft>
              <a:buNone/>
            </a:pPr>
            <a:r>
              <a:rPr lang="en" sz="2188">
                <a:solidFill>
                  <a:srgbClr val="24292F"/>
                </a:solidFill>
                <a:highlight>
                  <a:srgbClr val="FFFFFF"/>
                </a:highlight>
                <a:latin typeface="Covered By Your Grace"/>
                <a:ea typeface="Covered By Your Grace"/>
                <a:cs typeface="Covered By Your Grace"/>
                <a:sym typeface="Covered By Your Grace"/>
              </a:rPr>
              <a:t> </a:t>
            </a:r>
            <a:endParaRPr sz="2188">
              <a:solidFill>
                <a:srgbClr val="24292F"/>
              </a:solidFill>
              <a:highlight>
                <a:srgbClr val="FFFFFF"/>
              </a:highlight>
              <a:latin typeface="Covered By Your Grace"/>
              <a:ea typeface="Covered By Your Grace"/>
              <a:cs typeface="Covered By Your Grace"/>
              <a:sym typeface="Covered By Your Grace"/>
            </a:endParaRPr>
          </a:p>
          <a:p>
            <a:pPr indent="0" lvl="0" marL="0" rtl="0" algn="ctr">
              <a:lnSpc>
                <a:spcPct val="115000"/>
              </a:lnSpc>
              <a:spcBef>
                <a:spcPts val="1200"/>
              </a:spcBef>
              <a:spcAft>
                <a:spcPts val="1200"/>
              </a:spcAft>
              <a:buNone/>
            </a:pPr>
            <a:r>
              <a:t/>
            </a:r>
            <a:endParaRPr sz="700">
              <a:solidFill>
                <a:srgbClr val="24292F"/>
              </a:solidFill>
              <a:highlight>
                <a:srgbClr val="FFFFFF"/>
              </a:highlight>
            </a:endParaRPr>
          </a:p>
        </p:txBody>
      </p:sp>
      <p:pic>
        <p:nvPicPr>
          <p:cNvPr id="118" name="Google Shape;118;p20"/>
          <p:cNvPicPr preferRelativeResize="0"/>
          <p:nvPr/>
        </p:nvPicPr>
        <p:blipFill>
          <a:blip r:embed="rId3">
            <a:alphaModFix/>
          </a:blip>
          <a:stretch>
            <a:fillRect/>
          </a:stretch>
        </p:blipFill>
        <p:spPr>
          <a:xfrm rot="-469355">
            <a:off x="104459" y="3378896"/>
            <a:ext cx="2419312" cy="1700233"/>
          </a:xfrm>
          <a:prstGeom prst="rect">
            <a:avLst/>
          </a:prstGeom>
          <a:noFill/>
          <a:ln>
            <a:noFill/>
          </a:ln>
        </p:spPr>
      </p:pic>
      <p:pic>
        <p:nvPicPr>
          <p:cNvPr id="119" name="Google Shape;119;p20"/>
          <p:cNvPicPr preferRelativeResize="0"/>
          <p:nvPr/>
        </p:nvPicPr>
        <p:blipFill>
          <a:blip r:embed="rId4">
            <a:alphaModFix/>
          </a:blip>
          <a:stretch>
            <a:fillRect/>
          </a:stretch>
        </p:blipFill>
        <p:spPr>
          <a:xfrm rot="363997">
            <a:off x="6524115" y="34780"/>
            <a:ext cx="2397117" cy="2370739"/>
          </a:xfrm>
          <a:prstGeom prst="rect">
            <a:avLst/>
          </a:prstGeom>
          <a:noFill/>
          <a:ln>
            <a:noFill/>
          </a:ln>
        </p:spPr>
      </p:pic>
      <p:pic>
        <p:nvPicPr>
          <p:cNvPr id="120" name="Google Shape;120;p20"/>
          <p:cNvPicPr preferRelativeResize="0"/>
          <p:nvPr/>
        </p:nvPicPr>
        <p:blipFill>
          <a:blip r:embed="rId5">
            <a:alphaModFix/>
          </a:blip>
          <a:stretch>
            <a:fillRect/>
          </a:stretch>
        </p:blipFill>
        <p:spPr>
          <a:xfrm>
            <a:off x="5115025" y="3093063"/>
            <a:ext cx="2936000" cy="194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nvSpPr>
        <p:spPr>
          <a:xfrm>
            <a:off x="178100" y="886600"/>
            <a:ext cx="7536600" cy="4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788">
                <a:solidFill>
                  <a:srgbClr val="980000"/>
                </a:solidFill>
                <a:highlight>
                  <a:srgbClr val="FFFFFF"/>
                </a:highlight>
                <a:latin typeface="Montserrat"/>
                <a:ea typeface="Montserrat"/>
                <a:cs typeface="Montserrat"/>
                <a:sym typeface="Montserrat"/>
              </a:rPr>
              <a:t>So, now that you have an ideal itinerary go book your trip!</a:t>
            </a:r>
            <a:endParaRPr sz="1000">
              <a:solidFill>
                <a:srgbClr val="980000"/>
              </a:solidFill>
              <a:latin typeface="Montserrat"/>
              <a:ea typeface="Montserrat"/>
              <a:cs typeface="Montserrat"/>
              <a:sym typeface="Montserrat"/>
            </a:endParaRPr>
          </a:p>
        </p:txBody>
      </p:sp>
      <p:pic>
        <p:nvPicPr>
          <p:cNvPr id="126" name="Google Shape;126;p21"/>
          <p:cNvPicPr preferRelativeResize="0"/>
          <p:nvPr/>
        </p:nvPicPr>
        <p:blipFill>
          <a:blip r:embed="rId3">
            <a:alphaModFix/>
          </a:blip>
          <a:stretch>
            <a:fillRect/>
          </a:stretch>
        </p:blipFill>
        <p:spPr>
          <a:xfrm>
            <a:off x="277600" y="1648200"/>
            <a:ext cx="5860500" cy="3310825"/>
          </a:xfrm>
          <a:prstGeom prst="rect">
            <a:avLst/>
          </a:prstGeom>
          <a:noFill/>
          <a:ln>
            <a:noFill/>
          </a:ln>
        </p:spPr>
      </p:pic>
      <p:pic>
        <p:nvPicPr>
          <p:cNvPr id="127" name="Google Shape;127;p21"/>
          <p:cNvPicPr preferRelativeResize="0"/>
          <p:nvPr/>
        </p:nvPicPr>
        <p:blipFill>
          <a:blip r:embed="rId4">
            <a:alphaModFix/>
          </a:blip>
          <a:stretch>
            <a:fillRect/>
          </a:stretch>
        </p:blipFill>
        <p:spPr>
          <a:xfrm>
            <a:off x="6565581" y="56825"/>
            <a:ext cx="2378289" cy="5143501"/>
          </a:xfrm>
          <a:prstGeom prst="rect">
            <a:avLst/>
          </a:prstGeom>
          <a:noFill/>
          <a:ln>
            <a:noFill/>
          </a:ln>
        </p:spPr>
      </p:pic>
      <p:pic>
        <p:nvPicPr>
          <p:cNvPr id="128" name="Google Shape;128;p21"/>
          <p:cNvPicPr preferRelativeResize="0"/>
          <p:nvPr/>
        </p:nvPicPr>
        <p:blipFill>
          <a:blip r:embed="rId5">
            <a:alphaModFix/>
          </a:blip>
          <a:stretch>
            <a:fillRect/>
          </a:stretch>
        </p:blipFill>
        <p:spPr>
          <a:xfrm>
            <a:off x="7488750" y="1263675"/>
            <a:ext cx="1160876" cy="862451"/>
          </a:xfrm>
          <a:prstGeom prst="rect">
            <a:avLst/>
          </a:prstGeom>
          <a:noFill/>
          <a:ln>
            <a:noFill/>
          </a:ln>
        </p:spPr>
      </p:pic>
      <p:pic>
        <p:nvPicPr>
          <p:cNvPr id="129" name="Google Shape;129;p21"/>
          <p:cNvPicPr preferRelativeResize="0"/>
          <p:nvPr/>
        </p:nvPicPr>
        <p:blipFill>
          <a:blip r:embed="rId6">
            <a:alphaModFix/>
          </a:blip>
          <a:stretch>
            <a:fillRect/>
          </a:stretch>
        </p:blipFill>
        <p:spPr>
          <a:xfrm>
            <a:off x="8231500" y="668775"/>
            <a:ext cx="1217274" cy="4128075"/>
          </a:xfrm>
          <a:prstGeom prst="rect">
            <a:avLst/>
          </a:prstGeom>
          <a:noFill/>
          <a:ln>
            <a:noFill/>
          </a:ln>
        </p:spPr>
      </p:pic>
      <p:pic>
        <p:nvPicPr>
          <p:cNvPr id="130" name="Google Shape;130;p21"/>
          <p:cNvPicPr preferRelativeResize="0"/>
          <p:nvPr/>
        </p:nvPicPr>
        <p:blipFill>
          <a:blip r:embed="rId7">
            <a:alphaModFix/>
          </a:blip>
          <a:stretch>
            <a:fillRect/>
          </a:stretch>
        </p:blipFill>
        <p:spPr>
          <a:xfrm>
            <a:off x="817050" y="1989924"/>
            <a:ext cx="733925" cy="245551"/>
          </a:xfrm>
          <a:prstGeom prst="rect">
            <a:avLst/>
          </a:prstGeom>
          <a:noFill/>
          <a:ln>
            <a:noFill/>
          </a:ln>
        </p:spPr>
      </p:pic>
      <p:pic>
        <p:nvPicPr>
          <p:cNvPr id="131" name="Google Shape;131;p21"/>
          <p:cNvPicPr preferRelativeResize="0"/>
          <p:nvPr/>
        </p:nvPicPr>
        <p:blipFill>
          <a:blip r:embed="rId8">
            <a:alphaModFix/>
          </a:blip>
          <a:stretch>
            <a:fillRect/>
          </a:stretch>
        </p:blipFill>
        <p:spPr>
          <a:xfrm>
            <a:off x="7714700" y="4457138"/>
            <a:ext cx="1514552" cy="582750"/>
          </a:xfrm>
          <a:prstGeom prst="rect">
            <a:avLst/>
          </a:prstGeom>
          <a:noFill/>
          <a:ln>
            <a:noFill/>
          </a:ln>
        </p:spPr>
      </p:pic>
      <p:pic>
        <p:nvPicPr>
          <p:cNvPr id="132" name="Google Shape;132;p21"/>
          <p:cNvPicPr preferRelativeResize="0"/>
          <p:nvPr/>
        </p:nvPicPr>
        <p:blipFill>
          <a:blip r:embed="rId9">
            <a:alphaModFix/>
          </a:blip>
          <a:stretch>
            <a:fillRect/>
          </a:stretch>
        </p:blipFill>
        <p:spPr>
          <a:xfrm>
            <a:off x="5555725" y="4603599"/>
            <a:ext cx="733926" cy="483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